
<file path=[Content_Types].xml><?xml version="1.0" encoding="utf-8"?>
<Types xmlns="http://schemas.openxmlformats.org/package/2006/content-types">
  <Default Extension="GIF" ContentType="image/gif"/>
  <Default Extension="jpeg" ContentType="image/jpeg"/>
  <Default Extension="mid" ContentType="audio/mid"/>
  <Default Extension="mp3" ContentType="audio/m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597" r:id="rId2"/>
    <p:sldId id="534" r:id="rId3"/>
    <p:sldId id="535" r:id="rId4"/>
    <p:sldId id="532" r:id="rId5"/>
    <p:sldId id="596" r:id="rId6"/>
    <p:sldId id="598" r:id="rId7"/>
    <p:sldId id="618" r:id="rId8"/>
    <p:sldId id="619" r:id="rId9"/>
    <p:sldId id="599" r:id="rId10"/>
    <p:sldId id="600" r:id="rId11"/>
    <p:sldId id="601" r:id="rId12"/>
    <p:sldId id="602" r:id="rId13"/>
    <p:sldId id="603" r:id="rId14"/>
    <p:sldId id="604" r:id="rId15"/>
    <p:sldId id="605" r:id="rId16"/>
    <p:sldId id="606" r:id="rId17"/>
    <p:sldId id="607" r:id="rId18"/>
    <p:sldId id="608" r:id="rId19"/>
    <p:sldId id="705" r:id="rId20"/>
    <p:sldId id="707" r:id="rId21"/>
    <p:sldId id="709" r:id="rId22"/>
    <p:sldId id="710" r:id="rId23"/>
    <p:sldId id="711" r:id="rId24"/>
    <p:sldId id="712" r:id="rId25"/>
    <p:sldId id="622" r:id="rId26"/>
    <p:sldId id="609" r:id="rId27"/>
    <p:sldId id="610" r:id="rId28"/>
    <p:sldId id="611" r:id="rId29"/>
    <p:sldId id="612" r:id="rId30"/>
    <p:sldId id="613" r:id="rId31"/>
    <p:sldId id="614" r:id="rId32"/>
    <p:sldId id="615" r:id="rId33"/>
    <p:sldId id="616" r:id="rId34"/>
    <p:sldId id="617" r:id="rId35"/>
    <p:sldId id="624" r:id="rId36"/>
    <p:sldId id="625" r:id="rId37"/>
    <p:sldId id="626" r:id="rId38"/>
    <p:sldId id="627" r:id="rId39"/>
    <p:sldId id="628" r:id="rId40"/>
    <p:sldId id="629" r:id="rId41"/>
    <p:sldId id="630" r:id="rId42"/>
    <p:sldId id="713" r:id="rId43"/>
    <p:sldId id="714" r:id="rId44"/>
    <p:sldId id="715" r:id="rId45"/>
    <p:sldId id="716" r:id="rId46"/>
    <p:sldId id="717" r:id="rId47"/>
    <p:sldId id="277" r:id="rId48"/>
    <p:sldId id="274" r:id="rId49"/>
    <p:sldId id="278" r:id="rId50"/>
    <p:sldId id="276" r:id="rId51"/>
    <p:sldId id="279" r:id="rId52"/>
    <p:sldId id="257" r:id="rId53"/>
    <p:sldId id="265" r:id="rId54"/>
    <p:sldId id="258" r:id="rId55"/>
    <p:sldId id="259" r:id="rId56"/>
    <p:sldId id="260" r:id="rId57"/>
    <p:sldId id="261" r:id="rId58"/>
    <p:sldId id="262" r:id="rId59"/>
    <p:sldId id="263" r:id="rId60"/>
    <p:sldId id="264"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嘉铭" initials="杨" lastIdx="1" clrIdx="0"/>
  <p:cmAuthor id="2" name="作者"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556C"/>
    <a:srgbClr val="FFFFFF"/>
    <a:srgbClr val="4472C4"/>
    <a:srgbClr val="ED7D31"/>
    <a:srgbClr val="B3AFE1"/>
    <a:srgbClr val="260FB1"/>
    <a:srgbClr val="778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9982" autoAdjust="0"/>
  </p:normalViewPr>
  <p:slideViewPr>
    <p:cSldViewPr snapToGrid="0">
      <p:cViewPr varScale="1">
        <p:scale>
          <a:sx n="74" d="100"/>
          <a:sy n="74" d="100"/>
        </p:scale>
        <p:origin x="1042" y="4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4">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987ACE7-FAD7-CA48-80B0-9564893C0007}" type="doc">
      <dgm:prSet loTypeId="urn:microsoft.com/office/officeart/2008/layout/VerticalCurvedList#1" loCatId="" qsTypeId="urn:microsoft.com/office/officeart/2005/8/quickstyle/3d1#1" qsCatId="3D" csTypeId="urn:microsoft.com/office/officeart/2005/8/colors/accent0_3#1" csCatId="mainScheme" phldr="1"/>
      <dgm:spPr/>
      <dgm:t>
        <a:bodyPr/>
        <a:lstStyle/>
        <a:p>
          <a:endParaRPr lang="zh-CN" altLang="en-US"/>
        </a:p>
      </dgm:t>
    </dgm:pt>
    <dgm:pt modelId="{0599C646-2AC2-5A42-A272-72D064986ADB}">
      <dgm:prSet phldrT="[文本]" custT="1"/>
      <dgm:spPr/>
      <dgm:t>
        <a:bodyPr/>
        <a:lstStyle/>
        <a:p>
          <a:r>
            <a:rPr lang="zh-CN" altLang="en-US" sz="4000" b="1" i="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人工智能定义</a:t>
          </a:r>
        </a:p>
      </dgm:t>
    </dgm:pt>
    <dgm:pt modelId="{47F825AD-6244-4F41-9555-49DA1D4A0182}" type="parTrans" cxnId="{E5C5A57C-B78D-3240-8AC5-971B1B671E6F}">
      <dgm:prSet/>
      <dgm:spPr/>
      <dgm:t>
        <a:bodyPr/>
        <a:lstStyle/>
        <a:p>
          <a:endParaRPr lang="zh-CN" altLang="en-US"/>
        </a:p>
      </dgm:t>
    </dgm:pt>
    <dgm:pt modelId="{8E68499F-A781-5448-88A8-1CB4F11E573D}" type="sibTrans" cxnId="{E5C5A57C-B78D-3240-8AC5-971B1B671E6F}">
      <dgm:prSet/>
      <dgm:spPr/>
      <dgm:t>
        <a:bodyPr/>
        <a:lstStyle/>
        <a:p>
          <a:endParaRPr lang="zh-CN" altLang="en-US"/>
        </a:p>
      </dgm:t>
    </dgm:pt>
    <dgm:pt modelId="{231BC7AF-239B-F44C-96F8-EF09920D3AB2}">
      <dgm:prSet phldrT="[文本]" custT="1"/>
      <dgm:spPr>
        <a:scene3d>
          <a:camera prst="orthographicFront"/>
          <a:lightRig rig="flat" dir="t"/>
        </a:scene3d>
        <a:sp3d prstMaterial="plastic">
          <a:bevelT w="120900" h="88900"/>
          <a:bevelB w="88900" h="31750" prst="angle"/>
        </a:sp3d>
      </dgm:spPr>
      <dgm:t>
        <a:bodyPr spcFirstLastPara="0" vert="horz" wrap="square" lIns="860213" tIns="101600" rIns="101600" bIns="101600" numCol="1" spcCol="1270" anchor="ctr" anchorCtr="0"/>
        <a:lstStyle/>
        <a:p>
          <a:pPr marL="0" lvl="0" indent="0" algn="l" defTabSz="1778000">
            <a:lnSpc>
              <a:spcPct val="90000"/>
            </a:lnSpc>
            <a:spcBef>
              <a:spcPct val="0"/>
            </a:spcBef>
            <a:spcAft>
              <a:spcPct val="35000"/>
            </a:spcAft>
            <a:buNone/>
          </a:pPr>
          <a:r>
            <a:rPr lang="zh-CN" altLang="en-US" sz="4000" b="1" i="0" kern="1200">
              <a:latin typeface="微软雅黑" panose="020B0503020204020204" pitchFamily="34" charset="-122"/>
              <a:ea typeface="微软雅黑" panose="020B0503020204020204" pitchFamily="34" charset="-122"/>
              <a:cs typeface="微软雅黑" panose="020B0503020204020204" pitchFamily="34" charset="-122"/>
            </a:rPr>
            <a:t>人工智能应用</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6BD6962-EEDB-A946-847D-412A3BDD6281}" type="parTrans" cxnId="{AA185BD3-CB19-6540-97D5-20592BE16D56}">
      <dgm:prSet/>
      <dgm:spPr/>
      <dgm:t>
        <a:bodyPr/>
        <a:lstStyle/>
        <a:p>
          <a:endParaRPr lang="zh-CN" altLang="en-US"/>
        </a:p>
      </dgm:t>
    </dgm:pt>
    <dgm:pt modelId="{4954129F-2109-0C40-8CCB-8468F47942A3}" type="sibTrans" cxnId="{AA185BD3-CB19-6540-97D5-20592BE16D56}">
      <dgm:prSet/>
      <dgm:spPr/>
      <dgm:t>
        <a:bodyPr/>
        <a:lstStyle/>
        <a:p>
          <a:endParaRPr lang="zh-CN" altLang="en-US"/>
        </a:p>
      </dgm:t>
    </dgm:pt>
    <dgm:pt modelId="{9C1379DC-3334-FE4D-8768-75F056256788}">
      <dgm:prSet phldrT="[文本]" custT="1"/>
      <dgm:spPr>
        <a:scene3d>
          <a:camera prst="orthographicFront"/>
          <a:lightRig rig="flat" dir="t"/>
        </a:scene3d>
        <a:sp3d prstMaterial="plastic">
          <a:bevelT w="120900" h="88900"/>
          <a:bevelB w="88900" h="31750" prst="angle"/>
        </a:sp3d>
      </dgm:spPr>
      <dgm:t>
        <a:bodyPr spcFirstLastPara="0" vert="horz" wrap="square" lIns="860213" tIns="101600" rIns="101600" bIns="101600" numCol="1" spcCol="1270" anchor="ctr" anchorCtr="0"/>
        <a:lstStyle/>
        <a:p>
          <a:pPr marL="0" lvl="0" indent="0" algn="l" defTabSz="1778000">
            <a:lnSpc>
              <a:spcPct val="90000"/>
            </a:lnSpc>
            <a:spcBef>
              <a:spcPct val="0"/>
            </a:spcBef>
            <a:spcAft>
              <a:spcPct val="35000"/>
            </a:spcAft>
            <a:buNone/>
          </a:pPr>
          <a:r>
            <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rPr>
            <a:t>人工智能的</a:t>
          </a:r>
          <a:r>
            <a:rPr lang="zh-CN" altLang="en-US" sz="4000" b="1" i="0" kern="1200" dirty="0">
              <a:latin typeface="微软雅黑" panose="020B0503020204020204" pitchFamily="34" charset="-122"/>
              <a:ea typeface="微软雅黑" panose="020B0503020204020204" pitchFamily="34" charset="-122"/>
            </a:rPr>
            <a:t>发展趋势</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C5E927E-7DCF-194F-82D6-EB8DB12C1818}" type="parTrans" cxnId="{35DF1AA7-850B-3F46-9245-A6785F10CA35}">
      <dgm:prSet/>
      <dgm:spPr/>
      <dgm:t>
        <a:bodyPr/>
        <a:lstStyle/>
        <a:p>
          <a:endParaRPr lang="zh-CN" altLang="en-US"/>
        </a:p>
      </dgm:t>
    </dgm:pt>
    <dgm:pt modelId="{F0B4CBEF-D784-8548-AA95-10EB044460CC}" type="sibTrans" cxnId="{35DF1AA7-850B-3F46-9245-A6785F10CA35}">
      <dgm:prSet/>
      <dgm:spPr/>
      <dgm:t>
        <a:bodyPr/>
        <a:lstStyle/>
        <a:p>
          <a:endParaRPr lang="zh-CN" altLang="en-US"/>
        </a:p>
      </dgm:t>
    </dgm:pt>
    <dgm:pt modelId="{F6888F0A-CF40-8E44-8AD9-4EB4BF4179F9}" type="pres">
      <dgm:prSet presAssocID="{7987ACE7-FAD7-CA48-80B0-9564893C0007}" presName="Name0" presStyleCnt="0">
        <dgm:presLayoutVars>
          <dgm:chMax val="7"/>
          <dgm:chPref val="7"/>
          <dgm:dir/>
        </dgm:presLayoutVars>
      </dgm:prSet>
      <dgm:spPr/>
    </dgm:pt>
    <dgm:pt modelId="{977DF71C-E200-AE4D-B5AB-A4C98FC24727}" type="pres">
      <dgm:prSet presAssocID="{7987ACE7-FAD7-CA48-80B0-9564893C0007}" presName="Name1" presStyleCnt="0"/>
      <dgm:spPr/>
    </dgm:pt>
    <dgm:pt modelId="{A83F179D-FEDC-C840-B9C8-A36F62E2355B}" type="pres">
      <dgm:prSet presAssocID="{7987ACE7-FAD7-CA48-80B0-9564893C0007}" presName="cycle" presStyleCnt="0"/>
      <dgm:spPr/>
    </dgm:pt>
    <dgm:pt modelId="{6DE15B78-CCA0-9245-8AF6-95494DFADD0B}" type="pres">
      <dgm:prSet presAssocID="{7987ACE7-FAD7-CA48-80B0-9564893C0007}" presName="srcNode" presStyleLbl="node1" presStyleIdx="0" presStyleCnt="3"/>
      <dgm:spPr/>
    </dgm:pt>
    <dgm:pt modelId="{CEBFAE5F-5D47-604F-A527-AEC3BBF9B1F9}" type="pres">
      <dgm:prSet presAssocID="{7987ACE7-FAD7-CA48-80B0-9564893C0007}" presName="conn" presStyleLbl="parChTrans1D2" presStyleIdx="0" presStyleCnt="1"/>
      <dgm:spPr/>
    </dgm:pt>
    <dgm:pt modelId="{0B573026-B00C-AF43-BB88-EC80861FCA6C}" type="pres">
      <dgm:prSet presAssocID="{7987ACE7-FAD7-CA48-80B0-9564893C0007}" presName="extraNode" presStyleLbl="node1" presStyleIdx="0" presStyleCnt="3"/>
      <dgm:spPr/>
    </dgm:pt>
    <dgm:pt modelId="{DE69FBE9-3868-7A45-9ABC-0F94E5F4F718}" type="pres">
      <dgm:prSet presAssocID="{7987ACE7-FAD7-CA48-80B0-9564893C0007}" presName="dstNode" presStyleLbl="node1" presStyleIdx="0" presStyleCnt="3"/>
      <dgm:spPr/>
    </dgm:pt>
    <dgm:pt modelId="{414B8FDC-621E-FC46-915E-C70184288FC3}" type="pres">
      <dgm:prSet presAssocID="{0599C646-2AC2-5A42-A272-72D064986ADB}" presName="text_1" presStyleLbl="node1" presStyleIdx="0" presStyleCnt="3">
        <dgm:presLayoutVars>
          <dgm:bulletEnabled val="1"/>
        </dgm:presLayoutVars>
      </dgm:prSet>
      <dgm:spPr/>
    </dgm:pt>
    <dgm:pt modelId="{C013290E-3145-FB4B-B31B-44CF58CB5640}" type="pres">
      <dgm:prSet presAssocID="{0599C646-2AC2-5A42-A272-72D064986ADB}" presName="accent_1" presStyleCnt="0"/>
      <dgm:spPr/>
    </dgm:pt>
    <dgm:pt modelId="{CF759AF7-2D11-7547-B0AD-1FF7783A2BD1}" type="pres">
      <dgm:prSet presAssocID="{0599C646-2AC2-5A42-A272-72D064986ADB}" presName="accentRepeatNode" presStyleLbl="solidFgAcc1" presStyleIdx="0" presStyleCnt="3"/>
      <dgm:spPr/>
    </dgm:pt>
    <dgm:pt modelId="{1AB8538B-85A8-3E4C-B84E-13F142C75E27}" type="pres">
      <dgm:prSet presAssocID="{231BC7AF-239B-F44C-96F8-EF09920D3AB2}" presName="text_2" presStyleLbl="node1" presStyleIdx="1" presStyleCnt="3">
        <dgm:presLayoutVars>
          <dgm:bulletEnabled val="1"/>
        </dgm:presLayoutVars>
      </dgm:prSet>
      <dgm:spPr>
        <a:xfrm>
          <a:off x="1146048" y="2167466"/>
          <a:ext cx="6907174" cy="1083733"/>
        </a:xfrm>
        <a:prstGeom prst="rect">
          <a:avLst/>
        </a:prstGeom>
      </dgm:spPr>
    </dgm:pt>
    <dgm:pt modelId="{A4CBEC13-0818-4944-A08B-1D70365888AC}" type="pres">
      <dgm:prSet presAssocID="{231BC7AF-239B-F44C-96F8-EF09920D3AB2}" presName="accent_2" presStyleCnt="0"/>
      <dgm:spPr/>
    </dgm:pt>
    <dgm:pt modelId="{4C021A1B-D281-4641-9A37-371D9A69855F}" type="pres">
      <dgm:prSet presAssocID="{231BC7AF-239B-F44C-96F8-EF09920D3AB2}" presName="accentRepeatNode" presStyleLbl="solidFgAcc1" presStyleIdx="1" presStyleCnt="3"/>
      <dgm:spPr/>
    </dgm:pt>
    <dgm:pt modelId="{53345DC8-AFCC-054E-B887-AE165CBBE3A2}" type="pres">
      <dgm:prSet presAssocID="{9C1379DC-3334-FE4D-8768-75F056256788}" presName="text_3" presStyleLbl="node1" presStyleIdx="2" presStyleCnt="3">
        <dgm:presLayoutVars>
          <dgm:bulletEnabled val="1"/>
        </dgm:presLayoutVars>
      </dgm:prSet>
      <dgm:spPr>
        <a:xfrm>
          <a:off x="752110" y="3793066"/>
          <a:ext cx="7301111" cy="1083733"/>
        </a:xfrm>
        <a:prstGeom prst="rect">
          <a:avLst/>
        </a:prstGeom>
      </dgm:spPr>
    </dgm:pt>
    <dgm:pt modelId="{EFBF448F-89C4-1D4D-85E7-DFBB7FC2EAEA}" type="pres">
      <dgm:prSet presAssocID="{9C1379DC-3334-FE4D-8768-75F056256788}" presName="accent_3" presStyleCnt="0"/>
      <dgm:spPr/>
    </dgm:pt>
    <dgm:pt modelId="{653C13F2-B815-354C-99F1-17281C08ECED}" type="pres">
      <dgm:prSet presAssocID="{9C1379DC-3334-FE4D-8768-75F056256788}" presName="accentRepeatNode" presStyleLbl="solidFgAcc1" presStyleIdx="2" presStyleCnt="3"/>
      <dgm:spPr/>
    </dgm:pt>
  </dgm:ptLst>
  <dgm:cxnLst>
    <dgm:cxn modelId="{4BE38227-BACB-834A-A5AD-0DD4F4C54F5C}" type="presOf" srcId="{7987ACE7-FAD7-CA48-80B0-9564893C0007}" destId="{F6888F0A-CF40-8E44-8AD9-4EB4BF4179F9}" srcOrd="0" destOrd="0" presId="urn:microsoft.com/office/officeart/2008/layout/VerticalCurvedList#1"/>
    <dgm:cxn modelId="{C9CFD159-4F7D-2743-B51D-BD9AF52C9C9E}" type="presOf" srcId="{9C1379DC-3334-FE4D-8768-75F056256788}" destId="{53345DC8-AFCC-054E-B887-AE165CBBE3A2}" srcOrd="0" destOrd="0" presId="urn:microsoft.com/office/officeart/2008/layout/VerticalCurvedList#1"/>
    <dgm:cxn modelId="{E5C5A57C-B78D-3240-8AC5-971B1B671E6F}" srcId="{7987ACE7-FAD7-CA48-80B0-9564893C0007}" destId="{0599C646-2AC2-5A42-A272-72D064986ADB}" srcOrd="0" destOrd="0" parTransId="{47F825AD-6244-4F41-9555-49DA1D4A0182}" sibTransId="{8E68499F-A781-5448-88A8-1CB4F11E573D}"/>
    <dgm:cxn modelId="{35DF1AA7-850B-3F46-9245-A6785F10CA35}" srcId="{7987ACE7-FAD7-CA48-80B0-9564893C0007}" destId="{9C1379DC-3334-FE4D-8768-75F056256788}" srcOrd="2" destOrd="0" parTransId="{CC5E927E-7DCF-194F-82D6-EB8DB12C1818}" sibTransId="{F0B4CBEF-D784-8548-AA95-10EB044460CC}"/>
    <dgm:cxn modelId="{C770C1AD-0423-CB48-A408-E6E8E458F804}" type="presOf" srcId="{231BC7AF-239B-F44C-96F8-EF09920D3AB2}" destId="{1AB8538B-85A8-3E4C-B84E-13F142C75E27}" srcOrd="0" destOrd="0" presId="urn:microsoft.com/office/officeart/2008/layout/VerticalCurvedList#1"/>
    <dgm:cxn modelId="{F3F479BC-33C7-8944-ABA7-B30B9BA94EEC}" type="presOf" srcId="{0599C646-2AC2-5A42-A272-72D064986ADB}" destId="{414B8FDC-621E-FC46-915E-C70184288FC3}" srcOrd="0" destOrd="0" presId="urn:microsoft.com/office/officeart/2008/layout/VerticalCurvedList#1"/>
    <dgm:cxn modelId="{AA185BD3-CB19-6540-97D5-20592BE16D56}" srcId="{7987ACE7-FAD7-CA48-80B0-9564893C0007}" destId="{231BC7AF-239B-F44C-96F8-EF09920D3AB2}" srcOrd="1" destOrd="0" parTransId="{E6BD6962-EEDB-A946-847D-412A3BDD6281}" sibTransId="{4954129F-2109-0C40-8CCB-8468F47942A3}"/>
    <dgm:cxn modelId="{B7D9CDDC-6893-584F-9B50-62329EF68B44}" type="presOf" srcId="{8E68499F-A781-5448-88A8-1CB4F11E573D}" destId="{CEBFAE5F-5D47-604F-A527-AEC3BBF9B1F9}" srcOrd="0" destOrd="0" presId="urn:microsoft.com/office/officeart/2008/layout/VerticalCurvedList#1"/>
    <dgm:cxn modelId="{64A88A68-4F82-9C4A-A5FD-F096AD08815D}" type="presParOf" srcId="{F6888F0A-CF40-8E44-8AD9-4EB4BF4179F9}" destId="{977DF71C-E200-AE4D-B5AB-A4C98FC24727}" srcOrd="0" destOrd="0" presId="urn:microsoft.com/office/officeart/2008/layout/VerticalCurvedList#1"/>
    <dgm:cxn modelId="{C9FA4B39-1E1F-DF42-99C2-7C5B53BBEB9B}" type="presParOf" srcId="{977DF71C-E200-AE4D-B5AB-A4C98FC24727}" destId="{A83F179D-FEDC-C840-B9C8-A36F62E2355B}" srcOrd="0" destOrd="0" presId="urn:microsoft.com/office/officeart/2008/layout/VerticalCurvedList#1"/>
    <dgm:cxn modelId="{1AEC2E68-2BB2-8B49-AAFF-2399150B4041}" type="presParOf" srcId="{A83F179D-FEDC-C840-B9C8-A36F62E2355B}" destId="{6DE15B78-CCA0-9245-8AF6-95494DFADD0B}" srcOrd="0" destOrd="0" presId="urn:microsoft.com/office/officeart/2008/layout/VerticalCurvedList#1"/>
    <dgm:cxn modelId="{032757AC-8BF8-934C-87BE-04D9BEE11D97}" type="presParOf" srcId="{A83F179D-FEDC-C840-B9C8-A36F62E2355B}" destId="{CEBFAE5F-5D47-604F-A527-AEC3BBF9B1F9}" srcOrd="1" destOrd="0" presId="urn:microsoft.com/office/officeart/2008/layout/VerticalCurvedList#1"/>
    <dgm:cxn modelId="{0789D2B9-6B36-194F-9CDE-E0AAC50EACC4}" type="presParOf" srcId="{A83F179D-FEDC-C840-B9C8-A36F62E2355B}" destId="{0B573026-B00C-AF43-BB88-EC80861FCA6C}" srcOrd="2" destOrd="0" presId="urn:microsoft.com/office/officeart/2008/layout/VerticalCurvedList#1"/>
    <dgm:cxn modelId="{EF2DEE79-88B4-244D-9BA3-8DA80500DBC5}" type="presParOf" srcId="{A83F179D-FEDC-C840-B9C8-A36F62E2355B}" destId="{DE69FBE9-3868-7A45-9ABC-0F94E5F4F718}" srcOrd="3" destOrd="0" presId="urn:microsoft.com/office/officeart/2008/layout/VerticalCurvedList#1"/>
    <dgm:cxn modelId="{A4FAECA0-4431-D147-8676-9285E7FB5B18}" type="presParOf" srcId="{977DF71C-E200-AE4D-B5AB-A4C98FC24727}" destId="{414B8FDC-621E-FC46-915E-C70184288FC3}" srcOrd="1" destOrd="0" presId="urn:microsoft.com/office/officeart/2008/layout/VerticalCurvedList#1"/>
    <dgm:cxn modelId="{FA8ABBDD-1D05-2946-9735-94B6F3D5F189}" type="presParOf" srcId="{977DF71C-E200-AE4D-B5AB-A4C98FC24727}" destId="{C013290E-3145-FB4B-B31B-44CF58CB5640}" srcOrd="2" destOrd="0" presId="urn:microsoft.com/office/officeart/2008/layout/VerticalCurvedList#1"/>
    <dgm:cxn modelId="{AE00127A-D945-7547-9122-FE6295C74CBC}" type="presParOf" srcId="{C013290E-3145-FB4B-B31B-44CF58CB5640}" destId="{CF759AF7-2D11-7547-B0AD-1FF7783A2BD1}" srcOrd="0" destOrd="0" presId="urn:microsoft.com/office/officeart/2008/layout/VerticalCurvedList#1"/>
    <dgm:cxn modelId="{F786F4A7-7DE6-AE4E-AC5A-EA2B6840F76A}" type="presParOf" srcId="{977DF71C-E200-AE4D-B5AB-A4C98FC24727}" destId="{1AB8538B-85A8-3E4C-B84E-13F142C75E27}" srcOrd="3" destOrd="0" presId="urn:microsoft.com/office/officeart/2008/layout/VerticalCurvedList#1"/>
    <dgm:cxn modelId="{3F3D8044-E1D1-634A-962C-555605192852}" type="presParOf" srcId="{977DF71C-E200-AE4D-B5AB-A4C98FC24727}" destId="{A4CBEC13-0818-4944-A08B-1D70365888AC}" srcOrd="4" destOrd="0" presId="urn:microsoft.com/office/officeart/2008/layout/VerticalCurvedList#1"/>
    <dgm:cxn modelId="{DABAF854-4FD5-1447-BBB2-DAC9C73FC4E2}" type="presParOf" srcId="{A4CBEC13-0818-4944-A08B-1D70365888AC}" destId="{4C021A1B-D281-4641-9A37-371D9A69855F}" srcOrd="0" destOrd="0" presId="urn:microsoft.com/office/officeart/2008/layout/VerticalCurvedList#1"/>
    <dgm:cxn modelId="{546BBC26-0049-524A-954B-644FC1937DE1}" type="presParOf" srcId="{977DF71C-E200-AE4D-B5AB-A4C98FC24727}" destId="{53345DC8-AFCC-054E-B887-AE165CBBE3A2}" srcOrd="5" destOrd="0" presId="urn:microsoft.com/office/officeart/2008/layout/VerticalCurvedList#1"/>
    <dgm:cxn modelId="{97313694-8DB8-AA40-A37C-24248B1F1620}" type="presParOf" srcId="{977DF71C-E200-AE4D-B5AB-A4C98FC24727}" destId="{EFBF448F-89C4-1D4D-85E7-DFBB7FC2EAEA}" srcOrd="6" destOrd="0" presId="urn:microsoft.com/office/officeart/2008/layout/VerticalCurvedList#1"/>
    <dgm:cxn modelId="{E79EE4A3-3B79-5D4E-96A3-AAD7B6387D54}" type="presParOf" srcId="{EFBF448F-89C4-1D4D-85E7-DFBB7FC2EAEA}" destId="{653C13F2-B815-354C-99F1-17281C08ECED}" srcOrd="0" destOrd="0" presId="urn:microsoft.com/office/officeart/2008/layout/VerticalCurved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87ACE7-FAD7-CA48-80B0-9564893C0007}" type="doc">
      <dgm:prSet loTypeId="urn:microsoft.com/office/officeart/2008/layout/VerticalCurvedList#1" loCatId="" qsTypeId="urn:microsoft.com/office/officeart/2005/8/quickstyle/3d1#2" qsCatId="3D" csTypeId="urn:microsoft.com/office/officeart/2005/8/colors/accent0_3#2" csCatId="mainScheme" phldr="1"/>
      <dgm:spPr/>
      <dgm:t>
        <a:bodyPr/>
        <a:lstStyle/>
        <a:p>
          <a:endParaRPr lang="zh-CN" altLang="en-US"/>
        </a:p>
      </dgm:t>
    </dgm:pt>
    <dgm:pt modelId="{0599C646-2AC2-5A42-A272-72D064986ADB}">
      <dgm:prSet phldrT="[文本]" custT="1"/>
      <dgm:spPr/>
      <dgm:t>
        <a:bodyPr/>
        <a:lstStyle/>
        <a:p>
          <a:r>
            <a:rPr lang="zh-CN" altLang="en-US" sz="4000" b="1" i="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人工智能定义</a:t>
          </a:r>
        </a:p>
      </dgm:t>
    </dgm:pt>
    <dgm:pt modelId="{47F825AD-6244-4F41-9555-49DA1D4A0182}" type="parTrans" cxnId="{E5C5A57C-B78D-3240-8AC5-971B1B671E6F}">
      <dgm:prSet/>
      <dgm:spPr/>
      <dgm:t>
        <a:bodyPr/>
        <a:lstStyle/>
        <a:p>
          <a:endParaRPr lang="zh-CN" altLang="en-US"/>
        </a:p>
      </dgm:t>
    </dgm:pt>
    <dgm:pt modelId="{8E68499F-A781-5448-88A8-1CB4F11E573D}" type="sibTrans" cxnId="{E5C5A57C-B78D-3240-8AC5-971B1B671E6F}">
      <dgm:prSet/>
      <dgm:spPr/>
      <dgm:t>
        <a:bodyPr/>
        <a:lstStyle/>
        <a:p>
          <a:endParaRPr lang="zh-CN" altLang="en-US"/>
        </a:p>
      </dgm:t>
    </dgm:pt>
    <dgm:pt modelId="{231BC7AF-239B-F44C-96F8-EF09920D3AB2}">
      <dgm:prSet phldrT="[文本]" custT="1"/>
      <dgm:spPr>
        <a:scene3d>
          <a:camera prst="orthographicFront"/>
          <a:lightRig rig="flat" dir="t"/>
        </a:scene3d>
        <a:sp3d prstMaterial="plastic">
          <a:bevelT w="120900" h="88900"/>
          <a:bevelB w="88900" h="31750" prst="angle"/>
        </a:sp3d>
      </dgm:spPr>
      <dgm:t>
        <a:bodyPr spcFirstLastPara="0" vert="horz" wrap="square" lIns="860213" tIns="101600" rIns="101600" bIns="101600" numCol="1" spcCol="1270" anchor="ctr" anchorCtr="0"/>
        <a:lstStyle/>
        <a:p>
          <a:pPr marL="0" lvl="0" indent="0" algn="l" defTabSz="1778000">
            <a:lnSpc>
              <a:spcPct val="90000"/>
            </a:lnSpc>
            <a:spcBef>
              <a:spcPct val="0"/>
            </a:spcBef>
            <a:spcAft>
              <a:spcPct val="35000"/>
            </a:spcAft>
            <a:buNone/>
          </a:pPr>
          <a:r>
            <a:rPr lang="zh-CN" altLang="en-US" sz="4000" b="1" i="0" kern="1200">
              <a:latin typeface="微软雅黑" panose="020B0503020204020204" pitchFamily="34" charset="-122"/>
              <a:ea typeface="微软雅黑" panose="020B0503020204020204" pitchFamily="34" charset="-122"/>
              <a:cs typeface="微软雅黑" panose="020B0503020204020204" pitchFamily="34" charset="-122"/>
            </a:rPr>
            <a:t>人工智能应用</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6BD6962-EEDB-A946-847D-412A3BDD6281}" type="parTrans" cxnId="{AA185BD3-CB19-6540-97D5-20592BE16D56}">
      <dgm:prSet/>
      <dgm:spPr/>
      <dgm:t>
        <a:bodyPr/>
        <a:lstStyle/>
        <a:p>
          <a:endParaRPr lang="zh-CN" altLang="en-US"/>
        </a:p>
      </dgm:t>
    </dgm:pt>
    <dgm:pt modelId="{4954129F-2109-0C40-8CCB-8468F47942A3}" type="sibTrans" cxnId="{AA185BD3-CB19-6540-97D5-20592BE16D56}">
      <dgm:prSet/>
      <dgm:spPr/>
      <dgm:t>
        <a:bodyPr/>
        <a:lstStyle/>
        <a:p>
          <a:endParaRPr lang="zh-CN" altLang="en-US"/>
        </a:p>
      </dgm:t>
    </dgm:pt>
    <dgm:pt modelId="{9C1379DC-3334-FE4D-8768-75F056256788}">
      <dgm:prSet phldrT="[文本]" custT="1"/>
      <dgm:spPr>
        <a:scene3d>
          <a:camera prst="orthographicFront"/>
          <a:lightRig rig="flat" dir="t"/>
        </a:scene3d>
        <a:sp3d prstMaterial="plastic">
          <a:bevelT w="120900" h="88900"/>
          <a:bevelB w="88900" h="31750" prst="angle"/>
        </a:sp3d>
      </dgm:spPr>
      <dgm:t>
        <a:bodyPr spcFirstLastPara="0" vert="horz" wrap="square" lIns="860213" tIns="101600" rIns="101600" bIns="101600" numCol="1" spcCol="1270" anchor="ctr" anchorCtr="0"/>
        <a:lstStyle/>
        <a:p>
          <a:pPr marL="0" lvl="0" indent="0" algn="l" defTabSz="1778000">
            <a:lnSpc>
              <a:spcPct val="90000"/>
            </a:lnSpc>
            <a:spcBef>
              <a:spcPct val="0"/>
            </a:spcBef>
            <a:spcAft>
              <a:spcPct val="35000"/>
            </a:spcAft>
            <a:buNone/>
          </a:pPr>
          <a:r>
            <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rPr>
            <a:t>人工智能的</a:t>
          </a:r>
          <a:r>
            <a:rPr lang="zh-CN" altLang="en-US" sz="4000" b="1" i="0" kern="1200" dirty="0">
              <a:latin typeface="微软雅黑" panose="020B0503020204020204" pitchFamily="34" charset="-122"/>
              <a:ea typeface="微软雅黑" panose="020B0503020204020204" pitchFamily="34" charset="-122"/>
            </a:rPr>
            <a:t>发展趋势</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C5E927E-7DCF-194F-82D6-EB8DB12C1818}" type="parTrans" cxnId="{35DF1AA7-850B-3F46-9245-A6785F10CA35}">
      <dgm:prSet/>
      <dgm:spPr/>
      <dgm:t>
        <a:bodyPr/>
        <a:lstStyle/>
        <a:p>
          <a:endParaRPr lang="zh-CN" altLang="en-US"/>
        </a:p>
      </dgm:t>
    </dgm:pt>
    <dgm:pt modelId="{F0B4CBEF-D784-8548-AA95-10EB044460CC}" type="sibTrans" cxnId="{35DF1AA7-850B-3F46-9245-A6785F10CA35}">
      <dgm:prSet/>
      <dgm:spPr/>
      <dgm:t>
        <a:bodyPr/>
        <a:lstStyle/>
        <a:p>
          <a:endParaRPr lang="zh-CN" altLang="en-US"/>
        </a:p>
      </dgm:t>
    </dgm:pt>
    <dgm:pt modelId="{F6888F0A-CF40-8E44-8AD9-4EB4BF4179F9}" type="pres">
      <dgm:prSet presAssocID="{7987ACE7-FAD7-CA48-80B0-9564893C0007}" presName="Name0" presStyleCnt="0">
        <dgm:presLayoutVars>
          <dgm:chMax val="7"/>
          <dgm:chPref val="7"/>
          <dgm:dir/>
        </dgm:presLayoutVars>
      </dgm:prSet>
      <dgm:spPr/>
    </dgm:pt>
    <dgm:pt modelId="{977DF71C-E200-AE4D-B5AB-A4C98FC24727}" type="pres">
      <dgm:prSet presAssocID="{7987ACE7-FAD7-CA48-80B0-9564893C0007}" presName="Name1" presStyleCnt="0"/>
      <dgm:spPr/>
    </dgm:pt>
    <dgm:pt modelId="{A83F179D-FEDC-C840-B9C8-A36F62E2355B}" type="pres">
      <dgm:prSet presAssocID="{7987ACE7-FAD7-CA48-80B0-9564893C0007}" presName="cycle" presStyleCnt="0"/>
      <dgm:spPr/>
    </dgm:pt>
    <dgm:pt modelId="{6DE15B78-CCA0-9245-8AF6-95494DFADD0B}" type="pres">
      <dgm:prSet presAssocID="{7987ACE7-FAD7-CA48-80B0-9564893C0007}" presName="srcNode" presStyleLbl="node1" presStyleIdx="0" presStyleCnt="3"/>
      <dgm:spPr/>
    </dgm:pt>
    <dgm:pt modelId="{CEBFAE5F-5D47-604F-A527-AEC3BBF9B1F9}" type="pres">
      <dgm:prSet presAssocID="{7987ACE7-FAD7-CA48-80B0-9564893C0007}" presName="conn" presStyleLbl="parChTrans1D2" presStyleIdx="0" presStyleCnt="1"/>
      <dgm:spPr/>
    </dgm:pt>
    <dgm:pt modelId="{0B573026-B00C-AF43-BB88-EC80861FCA6C}" type="pres">
      <dgm:prSet presAssocID="{7987ACE7-FAD7-CA48-80B0-9564893C0007}" presName="extraNode" presStyleLbl="node1" presStyleIdx="0" presStyleCnt="3"/>
      <dgm:spPr/>
    </dgm:pt>
    <dgm:pt modelId="{DE69FBE9-3868-7A45-9ABC-0F94E5F4F718}" type="pres">
      <dgm:prSet presAssocID="{7987ACE7-FAD7-CA48-80B0-9564893C0007}" presName="dstNode" presStyleLbl="node1" presStyleIdx="0" presStyleCnt="3"/>
      <dgm:spPr/>
    </dgm:pt>
    <dgm:pt modelId="{414B8FDC-621E-FC46-915E-C70184288FC3}" type="pres">
      <dgm:prSet presAssocID="{0599C646-2AC2-5A42-A272-72D064986ADB}" presName="text_1" presStyleLbl="node1" presStyleIdx="0" presStyleCnt="3">
        <dgm:presLayoutVars>
          <dgm:bulletEnabled val="1"/>
        </dgm:presLayoutVars>
      </dgm:prSet>
      <dgm:spPr/>
    </dgm:pt>
    <dgm:pt modelId="{C013290E-3145-FB4B-B31B-44CF58CB5640}" type="pres">
      <dgm:prSet presAssocID="{0599C646-2AC2-5A42-A272-72D064986ADB}" presName="accent_1" presStyleCnt="0"/>
      <dgm:spPr/>
    </dgm:pt>
    <dgm:pt modelId="{CF759AF7-2D11-7547-B0AD-1FF7783A2BD1}" type="pres">
      <dgm:prSet presAssocID="{0599C646-2AC2-5A42-A272-72D064986ADB}" presName="accentRepeatNode" presStyleLbl="solidFgAcc1" presStyleIdx="0" presStyleCnt="3"/>
      <dgm:spPr/>
    </dgm:pt>
    <dgm:pt modelId="{1AB8538B-85A8-3E4C-B84E-13F142C75E27}" type="pres">
      <dgm:prSet presAssocID="{231BC7AF-239B-F44C-96F8-EF09920D3AB2}" presName="text_2" presStyleLbl="node1" presStyleIdx="1" presStyleCnt="3">
        <dgm:presLayoutVars>
          <dgm:bulletEnabled val="1"/>
        </dgm:presLayoutVars>
      </dgm:prSet>
      <dgm:spPr>
        <a:xfrm>
          <a:off x="1146048" y="2167466"/>
          <a:ext cx="6907174" cy="1083733"/>
        </a:xfrm>
        <a:prstGeom prst="rect">
          <a:avLst/>
        </a:prstGeom>
      </dgm:spPr>
    </dgm:pt>
    <dgm:pt modelId="{A4CBEC13-0818-4944-A08B-1D70365888AC}" type="pres">
      <dgm:prSet presAssocID="{231BC7AF-239B-F44C-96F8-EF09920D3AB2}" presName="accent_2" presStyleCnt="0"/>
      <dgm:spPr/>
    </dgm:pt>
    <dgm:pt modelId="{4C021A1B-D281-4641-9A37-371D9A69855F}" type="pres">
      <dgm:prSet presAssocID="{231BC7AF-239B-F44C-96F8-EF09920D3AB2}" presName="accentRepeatNode" presStyleLbl="solidFgAcc1" presStyleIdx="1" presStyleCnt="3"/>
      <dgm:spPr/>
    </dgm:pt>
    <dgm:pt modelId="{53345DC8-AFCC-054E-B887-AE165CBBE3A2}" type="pres">
      <dgm:prSet presAssocID="{9C1379DC-3334-FE4D-8768-75F056256788}" presName="text_3" presStyleLbl="node1" presStyleIdx="2" presStyleCnt="3">
        <dgm:presLayoutVars>
          <dgm:bulletEnabled val="1"/>
        </dgm:presLayoutVars>
      </dgm:prSet>
      <dgm:spPr>
        <a:xfrm>
          <a:off x="752110" y="3793066"/>
          <a:ext cx="7301111" cy="1083733"/>
        </a:xfrm>
        <a:prstGeom prst="rect">
          <a:avLst/>
        </a:prstGeom>
      </dgm:spPr>
    </dgm:pt>
    <dgm:pt modelId="{EFBF448F-89C4-1D4D-85E7-DFBB7FC2EAEA}" type="pres">
      <dgm:prSet presAssocID="{9C1379DC-3334-FE4D-8768-75F056256788}" presName="accent_3" presStyleCnt="0"/>
      <dgm:spPr/>
    </dgm:pt>
    <dgm:pt modelId="{653C13F2-B815-354C-99F1-17281C08ECED}" type="pres">
      <dgm:prSet presAssocID="{9C1379DC-3334-FE4D-8768-75F056256788}" presName="accentRepeatNode" presStyleLbl="solidFgAcc1" presStyleIdx="2" presStyleCnt="3"/>
      <dgm:spPr/>
    </dgm:pt>
  </dgm:ptLst>
  <dgm:cxnLst>
    <dgm:cxn modelId="{4BE38227-BACB-834A-A5AD-0DD4F4C54F5C}" type="presOf" srcId="{7987ACE7-FAD7-CA48-80B0-9564893C0007}" destId="{F6888F0A-CF40-8E44-8AD9-4EB4BF4179F9}" srcOrd="0" destOrd="0" presId="urn:microsoft.com/office/officeart/2008/layout/VerticalCurvedList#1"/>
    <dgm:cxn modelId="{C9CFD159-4F7D-2743-B51D-BD9AF52C9C9E}" type="presOf" srcId="{9C1379DC-3334-FE4D-8768-75F056256788}" destId="{53345DC8-AFCC-054E-B887-AE165CBBE3A2}" srcOrd="0" destOrd="0" presId="urn:microsoft.com/office/officeart/2008/layout/VerticalCurvedList#1"/>
    <dgm:cxn modelId="{E5C5A57C-B78D-3240-8AC5-971B1B671E6F}" srcId="{7987ACE7-FAD7-CA48-80B0-9564893C0007}" destId="{0599C646-2AC2-5A42-A272-72D064986ADB}" srcOrd="0" destOrd="0" parTransId="{47F825AD-6244-4F41-9555-49DA1D4A0182}" sibTransId="{8E68499F-A781-5448-88A8-1CB4F11E573D}"/>
    <dgm:cxn modelId="{35DF1AA7-850B-3F46-9245-A6785F10CA35}" srcId="{7987ACE7-FAD7-CA48-80B0-9564893C0007}" destId="{9C1379DC-3334-FE4D-8768-75F056256788}" srcOrd="2" destOrd="0" parTransId="{CC5E927E-7DCF-194F-82D6-EB8DB12C1818}" sibTransId="{F0B4CBEF-D784-8548-AA95-10EB044460CC}"/>
    <dgm:cxn modelId="{C770C1AD-0423-CB48-A408-E6E8E458F804}" type="presOf" srcId="{231BC7AF-239B-F44C-96F8-EF09920D3AB2}" destId="{1AB8538B-85A8-3E4C-B84E-13F142C75E27}" srcOrd="0" destOrd="0" presId="urn:microsoft.com/office/officeart/2008/layout/VerticalCurvedList#1"/>
    <dgm:cxn modelId="{F3F479BC-33C7-8944-ABA7-B30B9BA94EEC}" type="presOf" srcId="{0599C646-2AC2-5A42-A272-72D064986ADB}" destId="{414B8FDC-621E-FC46-915E-C70184288FC3}" srcOrd="0" destOrd="0" presId="urn:microsoft.com/office/officeart/2008/layout/VerticalCurvedList#1"/>
    <dgm:cxn modelId="{AA185BD3-CB19-6540-97D5-20592BE16D56}" srcId="{7987ACE7-FAD7-CA48-80B0-9564893C0007}" destId="{231BC7AF-239B-F44C-96F8-EF09920D3AB2}" srcOrd="1" destOrd="0" parTransId="{E6BD6962-EEDB-A946-847D-412A3BDD6281}" sibTransId="{4954129F-2109-0C40-8CCB-8468F47942A3}"/>
    <dgm:cxn modelId="{B7D9CDDC-6893-584F-9B50-62329EF68B44}" type="presOf" srcId="{8E68499F-A781-5448-88A8-1CB4F11E573D}" destId="{CEBFAE5F-5D47-604F-A527-AEC3BBF9B1F9}" srcOrd="0" destOrd="0" presId="urn:microsoft.com/office/officeart/2008/layout/VerticalCurvedList#1"/>
    <dgm:cxn modelId="{64A88A68-4F82-9C4A-A5FD-F096AD08815D}" type="presParOf" srcId="{F6888F0A-CF40-8E44-8AD9-4EB4BF4179F9}" destId="{977DF71C-E200-AE4D-B5AB-A4C98FC24727}" srcOrd="0" destOrd="0" presId="urn:microsoft.com/office/officeart/2008/layout/VerticalCurvedList#1"/>
    <dgm:cxn modelId="{C9FA4B39-1E1F-DF42-99C2-7C5B53BBEB9B}" type="presParOf" srcId="{977DF71C-E200-AE4D-B5AB-A4C98FC24727}" destId="{A83F179D-FEDC-C840-B9C8-A36F62E2355B}" srcOrd="0" destOrd="0" presId="urn:microsoft.com/office/officeart/2008/layout/VerticalCurvedList#1"/>
    <dgm:cxn modelId="{1AEC2E68-2BB2-8B49-AAFF-2399150B4041}" type="presParOf" srcId="{A83F179D-FEDC-C840-B9C8-A36F62E2355B}" destId="{6DE15B78-CCA0-9245-8AF6-95494DFADD0B}" srcOrd="0" destOrd="0" presId="urn:microsoft.com/office/officeart/2008/layout/VerticalCurvedList#1"/>
    <dgm:cxn modelId="{032757AC-8BF8-934C-87BE-04D9BEE11D97}" type="presParOf" srcId="{A83F179D-FEDC-C840-B9C8-A36F62E2355B}" destId="{CEBFAE5F-5D47-604F-A527-AEC3BBF9B1F9}" srcOrd="1" destOrd="0" presId="urn:microsoft.com/office/officeart/2008/layout/VerticalCurvedList#1"/>
    <dgm:cxn modelId="{0789D2B9-6B36-194F-9CDE-E0AAC50EACC4}" type="presParOf" srcId="{A83F179D-FEDC-C840-B9C8-A36F62E2355B}" destId="{0B573026-B00C-AF43-BB88-EC80861FCA6C}" srcOrd="2" destOrd="0" presId="urn:microsoft.com/office/officeart/2008/layout/VerticalCurvedList#1"/>
    <dgm:cxn modelId="{EF2DEE79-88B4-244D-9BA3-8DA80500DBC5}" type="presParOf" srcId="{A83F179D-FEDC-C840-B9C8-A36F62E2355B}" destId="{DE69FBE9-3868-7A45-9ABC-0F94E5F4F718}" srcOrd="3" destOrd="0" presId="urn:microsoft.com/office/officeart/2008/layout/VerticalCurvedList#1"/>
    <dgm:cxn modelId="{A4FAECA0-4431-D147-8676-9285E7FB5B18}" type="presParOf" srcId="{977DF71C-E200-AE4D-B5AB-A4C98FC24727}" destId="{414B8FDC-621E-FC46-915E-C70184288FC3}" srcOrd="1" destOrd="0" presId="urn:microsoft.com/office/officeart/2008/layout/VerticalCurvedList#1"/>
    <dgm:cxn modelId="{FA8ABBDD-1D05-2946-9735-94B6F3D5F189}" type="presParOf" srcId="{977DF71C-E200-AE4D-B5AB-A4C98FC24727}" destId="{C013290E-3145-FB4B-B31B-44CF58CB5640}" srcOrd="2" destOrd="0" presId="urn:microsoft.com/office/officeart/2008/layout/VerticalCurvedList#1"/>
    <dgm:cxn modelId="{AE00127A-D945-7547-9122-FE6295C74CBC}" type="presParOf" srcId="{C013290E-3145-FB4B-B31B-44CF58CB5640}" destId="{CF759AF7-2D11-7547-B0AD-1FF7783A2BD1}" srcOrd="0" destOrd="0" presId="urn:microsoft.com/office/officeart/2008/layout/VerticalCurvedList#1"/>
    <dgm:cxn modelId="{F786F4A7-7DE6-AE4E-AC5A-EA2B6840F76A}" type="presParOf" srcId="{977DF71C-E200-AE4D-B5AB-A4C98FC24727}" destId="{1AB8538B-85A8-3E4C-B84E-13F142C75E27}" srcOrd="3" destOrd="0" presId="urn:microsoft.com/office/officeart/2008/layout/VerticalCurvedList#1"/>
    <dgm:cxn modelId="{3F3D8044-E1D1-634A-962C-555605192852}" type="presParOf" srcId="{977DF71C-E200-AE4D-B5AB-A4C98FC24727}" destId="{A4CBEC13-0818-4944-A08B-1D70365888AC}" srcOrd="4" destOrd="0" presId="urn:microsoft.com/office/officeart/2008/layout/VerticalCurvedList#1"/>
    <dgm:cxn modelId="{DABAF854-4FD5-1447-BBB2-DAC9C73FC4E2}" type="presParOf" srcId="{A4CBEC13-0818-4944-A08B-1D70365888AC}" destId="{4C021A1B-D281-4641-9A37-371D9A69855F}" srcOrd="0" destOrd="0" presId="urn:microsoft.com/office/officeart/2008/layout/VerticalCurvedList#1"/>
    <dgm:cxn modelId="{546BBC26-0049-524A-954B-644FC1937DE1}" type="presParOf" srcId="{977DF71C-E200-AE4D-B5AB-A4C98FC24727}" destId="{53345DC8-AFCC-054E-B887-AE165CBBE3A2}" srcOrd="5" destOrd="0" presId="urn:microsoft.com/office/officeart/2008/layout/VerticalCurvedList#1"/>
    <dgm:cxn modelId="{97313694-8DB8-AA40-A37C-24248B1F1620}" type="presParOf" srcId="{977DF71C-E200-AE4D-B5AB-A4C98FC24727}" destId="{EFBF448F-89C4-1D4D-85E7-DFBB7FC2EAEA}" srcOrd="6" destOrd="0" presId="urn:microsoft.com/office/officeart/2008/layout/VerticalCurvedList#1"/>
    <dgm:cxn modelId="{E79EE4A3-3B79-5D4E-96A3-AAD7B6387D54}" type="presParOf" srcId="{EFBF448F-89C4-1D4D-85E7-DFBB7FC2EAEA}" destId="{653C13F2-B815-354C-99F1-17281C08ECED}" srcOrd="0" destOrd="0" presId="urn:microsoft.com/office/officeart/2008/layout/VerticalCurved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87ACE7-FAD7-CA48-80B0-9564893C0007}" type="doc">
      <dgm:prSet loTypeId="urn:microsoft.com/office/officeart/2008/layout/VerticalCurvedList#1" loCatId="" qsTypeId="urn:microsoft.com/office/officeart/2005/8/quickstyle/3d1#3" qsCatId="3D" csTypeId="urn:microsoft.com/office/officeart/2005/8/colors/accent0_3#3" csCatId="mainScheme" phldr="1"/>
      <dgm:spPr/>
      <dgm:t>
        <a:bodyPr/>
        <a:lstStyle/>
        <a:p>
          <a:endParaRPr lang="zh-CN" altLang="en-US"/>
        </a:p>
      </dgm:t>
    </dgm:pt>
    <dgm:pt modelId="{0599C646-2AC2-5A42-A272-72D064986ADB}">
      <dgm:prSet phldrT="[文本]" custT="1"/>
      <dgm:spPr/>
      <dgm:t>
        <a:bodyPr/>
        <a:lstStyle/>
        <a:p>
          <a:r>
            <a:rPr lang="zh-CN" altLang="en-US" sz="4000" b="1" i="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人工智能定义</a:t>
          </a:r>
        </a:p>
      </dgm:t>
    </dgm:pt>
    <dgm:pt modelId="{47F825AD-6244-4F41-9555-49DA1D4A0182}" type="parTrans" cxnId="{E5C5A57C-B78D-3240-8AC5-971B1B671E6F}">
      <dgm:prSet/>
      <dgm:spPr/>
      <dgm:t>
        <a:bodyPr/>
        <a:lstStyle/>
        <a:p>
          <a:endParaRPr lang="zh-CN" altLang="en-US"/>
        </a:p>
      </dgm:t>
    </dgm:pt>
    <dgm:pt modelId="{8E68499F-A781-5448-88A8-1CB4F11E573D}" type="sibTrans" cxnId="{E5C5A57C-B78D-3240-8AC5-971B1B671E6F}">
      <dgm:prSet/>
      <dgm:spPr/>
      <dgm:t>
        <a:bodyPr/>
        <a:lstStyle/>
        <a:p>
          <a:endParaRPr lang="zh-CN" altLang="en-US"/>
        </a:p>
      </dgm:t>
    </dgm:pt>
    <dgm:pt modelId="{231BC7AF-239B-F44C-96F8-EF09920D3AB2}">
      <dgm:prSet phldrT="[文本]" custT="1"/>
      <dgm:spPr>
        <a:scene3d>
          <a:camera prst="orthographicFront"/>
          <a:lightRig rig="flat" dir="t"/>
        </a:scene3d>
        <a:sp3d prstMaterial="plastic">
          <a:bevelT w="120900" h="88900"/>
          <a:bevelB w="88900" h="31750" prst="angle"/>
        </a:sp3d>
      </dgm:spPr>
      <dgm:t>
        <a:bodyPr spcFirstLastPara="0" vert="horz" wrap="square" lIns="860213" tIns="101600" rIns="101600" bIns="101600" numCol="1" spcCol="1270" anchor="ctr" anchorCtr="0"/>
        <a:lstStyle/>
        <a:p>
          <a:pPr marL="0" lvl="0" indent="0" algn="l" defTabSz="1778000">
            <a:lnSpc>
              <a:spcPct val="90000"/>
            </a:lnSpc>
            <a:spcBef>
              <a:spcPct val="0"/>
            </a:spcBef>
            <a:spcAft>
              <a:spcPct val="35000"/>
            </a:spcAft>
            <a:buNone/>
          </a:pPr>
          <a:r>
            <a:rPr lang="zh-CN" altLang="en-US" sz="4000" b="1" i="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人工智能应用</a:t>
          </a:r>
        </a:p>
      </dgm:t>
    </dgm:pt>
    <dgm:pt modelId="{E6BD6962-EEDB-A946-847D-412A3BDD6281}" type="parTrans" cxnId="{AA185BD3-CB19-6540-97D5-20592BE16D56}">
      <dgm:prSet/>
      <dgm:spPr/>
      <dgm:t>
        <a:bodyPr/>
        <a:lstStyle/>
        <a:p>
          <a:endParaRPr lang="zh-CN" altLang="en-US"/>
        </a:p>
      </dgm:t>
    </dgm:pt>
    <dgm:pt modelId="{4954129F-2109-0C40-8CCB-8468F47942A3}" type="sibTrans" cxnId="{AA185BD3-CB19-6540-97D5-20592BE16D56}">
      <dgm:prSet/>
      <dgm:spPr/>
      <dgm:t>
        <a:bodyPr/>
        <a:lstStyle/>
        <a:p>
          <a:endParaRPr lang="zh-CN" altLang="en-US"/>
        </a:p>
      </dgm:t>
    </dgm:pt>
    <dgm:pt modelId="{9C1379DC-3334-FE4D-8768-75F056256788}">
      <dgm:prSet phldrT="[文本]" custT="1"/>
      <dgm:spPr>
        <a:scene3d>
          <a:camera prst="orthographicFront"/>
          <a:lightRig rig="flat" dir="t"/>
        </a:scene3d>
        <a:sp3d prstMaterial="plastic">
          <a:bevelT w="120900" h="88900"/>
          <a:bevelB w="88900" h="31750" prst="angle"/>
        </a:sp3d>
      </dgm:spPr>
      <dgm:t>
        <a:bodyPr spcFirstLastPara="0" vert="horz" wrap="square" lIns="860213" tIns="101600" rIns="101600" bIns="101600" numCol="1" spcCol="1270" anchor="ctr" anchorCtr="0"/>
        <a:lstStyle/>
        <a:p>
          <a:pPr marL="0" lvl="0" indent="0" algn="l" defTabSz="1778000">
            <a:lnSpc>
              <a:spcPct val="90000"/>
            </a:lnSpc>
            <a:spcBef>
              <a:spcPct val="0"/>
            </a:spcBef>
            <a:spcAft>
              <a:spcPct val="35000"/>
            </a:spcAft>
            <a:buNone/>
          </a:pPr>
          <a:r>
            <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rPr>
            <a:t>人工智能的</a:t>
          </a:r>
          <a:r>
            <a:rPr lang="zh-CN" altLang="en-US" sz="4000" b="1" i="0" kern="1200" dirty="0">
              <a:latin typeface="微软雅黑" panose="020B0503020204020204" pitchFamily="34" charset="-122"/>
              <a:ea typeface="微软雅黑" panose="020B0503020204020204" pitchFamily="34" charset="-122"/>
            </a:rPr>
            <a:t>发展趋势</a:t>
          </a:r>
        </a:p>
      </dgm:t>
    </dgm:pt>
    <dgm:pt modelId="{CC5E927E-7DCF-194F-82D6-EB8DB12C1818}" type="parTrans" cxnId="{35DF1AA7-850B-3F46-9245-A6785F10CA35}">
      <dgm:prSet/>
      <dgm:spPr/>
      <dgm:t>
        <a:bodyPr/>
        <a:lstStyle/>
        <a:p>
          <a:endParaRPr lang="zh-CN" altLang="en-US"/>
        </a:p>
      </dgm:t>
    </dgm:pt>
    <dgm:pt modelId="{F0B4CBEF-D784-8548-AA95-10EB044460CC}" type="sibTrans" cxnId="{35DF1AA7-850B-3F46-9245-A6785F10CA35}">
      <dgm:prSet/>
      <dgm:spPr/>
      <dgm:t>
        <a:bodyPr/>
        <a:lstStyle/>
        <a:p>
          <a:endParaRPr lang="zh-CN" altLang="en-US"/>
        </a:p>
      </dgm:t>
    </dgm:pt>
    <dgm:pt modelId="{F6888F0A-CF40-8E44-8AD9-4EB4BF4179F9}" type="pres">
      <dgm:prSet presAssocID="{7987ACE7-FAD7-CA48-80B0-9564893C0007}" presName="Name0" presStyleCnt="0">
        <dgm:presLayoutVars>
          <dgm:chMax val="7"/>
          <dgm:chPref val="7"/>
          <dgm:dir/>
        </dgm:presLayoutVars>
      </dgm:prSet>
      <dgm:spPr/>
    </dgm:pt>
    <dgm:pt modelId="{977DF71C-E200-AE4D-B5AB-A4C98FC24727}" type="pres">
      <dgm:prSet presAssocID="{7987ACE7-FAD7-CA48-80B0-9564893C0007}" presName="Name1" presStyleCnt="0"/>
      <dgm:spPr/>
    </dgm:pt>
    <dgm:pt modelId="{A83F179D-FEDC-C840-B9C8-A36F62E2355B}" type="pres">
      <dgm:prSet presAssocID="{7987ACE7-FAD7-CA48-80B0-9564893C0007}" presName="cycle" presStyleCnt="0"/>
      <dgm:spPr/>
    </dgm:pt>
    <dgm:pt modelId="{6DE15B78-CCA0-9245-8AF6-95494DFADD0B}" type="pres">
      <dgm:prSet presAssocID="{7987ACE7-FAD7-CA48-80B0-9564893C0007}" presName="srcNode" presStyleLbl="node1" presStyleIdx="0" presStyleCnt="3"/>
      <dgm:spPr/>
    </dgm:pt>
    <dgm:pt modelId="{CEBFAE5F-5D47-604F-A527-AEC3BBF9B1F9}" type="pres">
      <dgm:prSet presAssocID="{7987ACE7-FAD7-CA48-80B0-9564893C0007}" presName="conn" presStyleLbl="parChTrans1D2" presStyleIdx="0" presStyleCnt="1"/>
      <dgm:spPr/>
    </dgm:pt>
    <dgm:pt modelId="{0B573026-B00C-AF43-BB88-EC80861FCA6C}" type="pres">
      <dgm:prSet presAssocID="{7987ACE7-FAD7-CA48-80B0-9564893C0007}" presName="extraNode" presStyleLbl="node1" presStyleIdx="0" presStyleCnt="3"/>
      <dgm:spPr/>
    </dgm:pt>
    <dgm:pt modelId="{DE69FBE9-3868-7A45-9ABC-0F94E5F4F718}" type="pres">
      <dgm:prSet presAssocID="{7987ACE7-FAD7-CA48-80B0-9564893C0007}" presName="dstNode" presStyleLbl="node1" presStyleIdx="0" presStyleCnt="3"/>
      <dgm:spPr/>
    </dgm:pt>
    <dgm:pt modelId="{414B8FDC-621E-FC46-915E-C70184288FC3}" type="pres">
      <dgm:prSet presAssocID="{0599C646-2AC2-5A42-A272-72D064986ADB}" presName="text_1" presStyleLbl="node1" presStyleIdx="0" presStyleCnt="3">
        <dgm:presLayoutVars>
          <dgm:bulletEnabled val="1"/>
        </dgm:presLayoutVars>
      </dgm:prSet>
      <dgm:spPr/>
    </dgm:pt>
    <dgm:pt modelId="{C013290E-3145-FB4B-B31B-44CF58CB5640}" type="pres">
      <dgm:prSet presAssocID="{0599C646-2AC2-5A42-A272-72D064986ADB}" presName="accent_1" presStyleCnt="0"/>
      <dgm:spPr/>
    </dgm:pt>
    <dgm:pt modelId="{CF759AF7-2D11-7547-B0AD-1FF7783A2BD1}" type="pres">
      <dgm:prSet presAssocID="{0599C646-2AC2-5A42-A272-72D064986ADB}" presName="accentRepeatNode" presStyleLbl="solidFgAcc1" presStyleIdx="0" presStyleCnt="3"/>
      <dgm:spPr/>
    </dgm:pt>
    <dgm:pt modelId="{1AB8538B-85A8-3E4C-B84E-13F142C75E27}" type="pres">
      <dgm:prSet presAssocID="{231BC7AF-239B-F44C-96F8-EF09920D3AB2}" presName="text_2" presStyleLbl="node1" presStyleIdx="1" presStyleCnt="3">
        <dgm:presLayoutVars>
          <dgm:bulletEnabled val="1"/>
        </dgm:presLayoutVars>
      </dgm:prSet>
      <dgm:spPr>
        <a:xfrm>
          <a:off x="1146048" y="2167466"/>
          <a:ext cx="6907174" cy="1083733"/>
        </a:xfrm>
        <a:prstGeom prst="rect">
          <a:avLst/>
        </a:prstGeom>
      </dgm:spPr>
    </dgm:pt>
    <dgm:pt modelId="{A4CBEC13-0818-4944-A08B-1D70365888AC}" type="pres">
      <dgm:prSet presAssocID="{231BC7AF-239B-F44C-96F8-EF09920D3AB2}" presName="accent_2" presStyleCnt="0"/>
      <dgm:spPr/>
    </dgm:pt>
    <dgm:pt modelId="{4C021A1B-D281-4641-9A37-371D9A69855F}" type="pres">
      <dgm:prSet presAssocID="{231BC7AF-239B-F44C-96F8-EF09920D3AB2}" presName="accentRepeatNode" presStyleLbl="solidFgAcc1" presStyleIdx="1" presStyleCnt="3"/>
      <dgm:spPr/>
    </dgm:pt>
    <dgm:pt modelId="{53345DC8-AFCC-054E-B887-AE165CBBE3A2}" type="pres">
      <dgm:prSet presAssocID="{9C1379DC-3334-FE4D-8768-75F056256788}" presName="text_3" presStyleLbl="node1" presStyleIdx="2" presStyleCnt="3">
        <dgm:presLayoutVars>
          <dgm:bulletEnabled val="1"/>
        </dgm:presLayoutVars>
      </dgm:prSet>
      <dgm:spPr>
        <a:xfrm>
          <a:off x="752110" y="3793066"/>
          <a:ext cx="7301111" cy="1083733"/>
        </a:xfrm>
        <a:prstGeom prst="rect">
          <a:avLst/>
        </a:prstGeom>
      </dgm:spPr>
    </dgm:pt>
    <dgm:pt modelId="{EFBF448F-89C4-1D4D-85E7-DFBB7FC2EAEA}" type="pres">
      <dgm:prSet presAssocID="{9C1379DC-3334-FE4D-8768-75F056256788}" presName="accent_3" presStyleCnt="0"/>
      <dgm:spPr/>
    </dgm:pt>
    <dgm:pt modelId="{653C13F2-B815-354C-99F1-17281C08ECED}" type="pres">
      <dgm:prSet presAssocID="{9C1379DC-3334-FE4D-8768-75F056256788}" presName="accentRepeatNode" presStyleLbl="solidFgAcc1" presStyleIdx="2" presStyleCnt="3"/>
      <dgm:spPr/>
    </dgm:pt>
  </dgm:ptLst>
  <dgm:cxnLst>
    <dgm:cxn modelId="{4BE38227-BACB-834A-A5AD-0DD4F4C54F5C}" type="presOf" srcId="{7987ACE7-FAD7-CA48-80B0-9564893C0007}" destId="{F6888F0A-CF40-8E44-8AD9-4EB4BF4179F9}" srcOrd="0" destOrd="0" presId="urn:microsoft.com/office/officeart/2008/layout/VerticalCurvedList#1"/>
    <dgm:cxn modelId="{C9CFD159-4F7D-2743-B51D-BD9AF52C9C9E}" type="presOf" srcId="{9C1379DC-3334-FE4D-8768-75F056256788}" destId="{53345DC8-AFCC-054E-B887-AE165CBBE3A2}" srcOrd="0" destOrd="0" presId="urn:microsoft.com/office/officeart/2008/layout/VerticalCurvedList#1"/>
    <dgm:cxn modelId="{E5C5A57C-B78D-3240-8AC5-971B1B671E6F}" srcId="{7987ACE7-FAD7-CA48-80B0-9564893C0007}" destId="{0599C646-2AC2-5A42-A272-72D064986ADB}" srcOrd="0" destOrd="0" parTransId="{47F825AD-6244-4F41-9555-49DA1D4A0182}" sibTransId="{8E68499F-A781-5448-88A8-1CB4F11E573D}"/>
    <dgm:cxn modelId="{35DF1AA7-850B-3F46-9245-A6785F10CA35}" srcId="{7987ACE7-FAD7-CA48-80B0-9564893C0007}" destId="{9C1379DC-3334-FE4D-8768-75F056256788}" srcOrd="2" destOrd="0" parTransId="{CC5E927E-7DCF-194F-82D6-EB8DB12C1818}" sibTransId="{F0B4CBEF-D784-8548-AA95-10EB044460CC}"/>
    <dgm:cxn modelId="{C770C1AD-0423-CB48-A408-E6E8E458F804}" type="presOf" srcId="{231BC7AF-239B-F44C-96F8-EF09920D3AB2}" destId="{1AB8538B-85A8-3E4C-B84E-13F142C75E27}" srcOrd="0" destOrd="0" presId="urn:microsoft.com/office/officeart/2008/layout/VerticalCurvedList#1"/>
    <dgm:cxn modelId="{F3F479BC-33C7-8944-ABA7-B30B9BA94EEC}" type="presOf" srcId="{0599C646-2AC2-5A42-A272-72D064986ADB}" destId="{414B8FDC-621E-FC46-915E-C70184288FC3}" srcOrd="0" destOrd="0" presId="urn:microsoft.com/office/officeart/2008/layout/VerticalCurvedList#1"/>
    <dgm:cxn modelId="{AA185BD3-CB19-6540-97D5-20592BE16D56}" srcId="{7987ACE7-FAD7-CA48-80B0-9564893C0007}" destId="{231BC7AF-239B-F44C-96F8-EF09920D3AB2}" srcOrd="1" destOrd="0" parTransId="{E6BD6962-EEDB-A946-847D-412A3BDD6281}" sibTransId="{4954129F-2109-0C40-8CCB-8468F47942A3}"/>
    <dgm:cxn modelId="{B7D9CDDC-6893-584F-9B50-62329EF68B44}" type="presOf" srcId="{8E68499F-A781-5448-88A8-1CB4F11E573D}" destId="{CEBFAE5F-5D47-604F-A527-AEC3BBF9B1F9}" srcOrd="0" destOrd="0" presId="urn:microsoft.com/office/officeart/2008/layout/VerticalCurvedList#1"/>
    <dgm:cxn modelId="{64A88A68-4F82-9C4A-A5FD-F096AD08815D}" type="presParOf" srcId="{F6888F0A-CF40-8E44-8AD9-4EB4BF4179F9}" destId="{977DF71C-E200-AE4D-B5AB-A4C98FC24727}" srcOrd="0" destOrd="0" presId="urn:microsoft.com/office/officeart/2008/layout/VerticalCurvedList#1"/>
    <dgm:cxn modelId="{C9FA4B39-1E1F-DF42-99C2-7C5B53BBEB9B}" type="presParOf" srcId="{977DF71C-E200-AE4D-B5AB-A4C98FC24727}" destId="{A83F179D-FEDC-C840-B9C8-A36F62E2355B}" srcOrd="0" destOrd="0" presId="urn:microsoft.com/office/officeart/2008/layout/VerticalCurvedList#1"/>
    <dgm:cxn modelId="{1AEC2E68-2BB2-8B49-AAFF-2399150B4041}" type="presParOf" srcId="{A83F179D-FEDC-C840-B9C8-A36F62E2355B}" destId="{6DE15B78-CCA0-9245-8AF6-95494DFADD0B}" srcOrd="0" destOrd="0" presId="urn:microsoft.com/office/officeart/2008/layout/VerticalCurvedList#1"/>
    <dgm:cxn modelId="{032757AC-8BF8-934C-87BE-04D9BEE11D97}" type="presParOf" srcId="{A83F179D-FEDC-C840-B9C8-A36F62E2355B}" destId="{CEBFAE5F-5D47-604F-A527-AEC3BBF9B1F9}" srcOrd="1" destOrd="0" presId="urn:microsoft.com/office/officeart/2008/layout/VerticalCurvedList#1"/>
    <dgm:cxn modelId="{0789D2B9-6B36-194F-9CDE-E0AAC50EACC4}" type="presParOf" srcId="{A83F179D-FEDC-C840-B9C8-A36F62E2355B}" destId="{0B573026-B00C-AF43-BB88-EC80861FCA6C}" srcOrd="2" destOrd="0" presId="urn:microsoft.com/office/officeart/2008/layout/VerticalCurvedList#1"/>
    <dgm:cxn modelId="{EF2DEE79-88B4-244D-9BA3-8DA80500DBC5}" type="presParOf" srcId="{A83F179D-FEDC-C840-B9C8-A36F62E2355B}" destId="{DE69FBE9-3868-7A45-9ABC-0F94E5F4F718}" srcOrd="3" destOrd="0" presId="urn:microsoft.com/office/officeart/2008/layout/VerticalCurvedList#1"/>
    <dgm:cxn modelId="{A4FAECA0-4431-D147-8676-9285E7FB5B18}" type="presParOf" srcId="{977DF71C-E200-AE4D-B5AB-A4C98FC24727}" destId="{414B8FDC-621E-FC46-915E-C70184288FC3}" srcOrd="1" destOrd="0" presId="urn:microsoft.com/office/officeart/2008/layout/VerticalCurvedList#1"/>
    <dgm:cxn modelId="{FA8ABBDD-1D05-2946-9735-94B6F3D5F189}" type="presParOf" srcId="{977DF71C-E200-AE4D-B5AB-A4C98FC24727}" destId="{C013290E-3145-FB4B-B31B-44CF58CB5640}" srcOrd="2" destOrd="0" presId="urn:microsoft.com/office/officeart/2008/layout/VerticalCurvedList#1"/>
    <dgm:cxn modelId="{AE00127A-D945-7547-9122-FE6295C74CBC}" type="presParOf" srcId="{C013290E-3145-FB4B-B31B-44CF58CB5640}" destId="{CF759AF7-2D11-7547-B0AD-1FF7783A2BD1}" srcOrd="0" destOrd="0" presId="urn:microsoft.com/office/officeart/2008/layout/VerticalCurvedList#1"/>
    <dgm:cxn modelId="{F786F4A7-7DE6-AE4E-AC5A-EA2B6840F76A}" type="presParOf" srcId="{977DF71C-E200-AE4D-B5AB-A4C98FC24727}" destId="{1AB8538B-85A8-3E4C-B84E-13F142C75E27}" srcOrd="3" destOrd="0" presId="urn:microsoft.com/office/officeart/2008/layout/VerticalCurvedList#1"/>
    <dgm:cxn modelId="{3F3D8044-E1D1-634A-962C-555605192852}" type="presParOf" srcId="{977DF71C-E200-AE4D-B5AB-A4C98FC24727}" destId="{A4CBEC13-0818-4944-A08B-1D70365888AC}" srcOrd="4" destOrd="0" presId="urn:microsoft.com/office/officeart/2008/layout/VerticalCurvedList#1"/>
    <dgm:cxn modelId="{DABAF854-4FD5-1447-BBB2-DAC9C73FC4E2}" type="presParOf" srcId="{A4CBEC13-0818-4944-A08B-1D70365888AC}" destId="{4C021A1B-D281-4641-9A37-371D9A69855F}" srcOrd="0" destOrd="0" presId="urn:microsoft.com/office/officeart/2008/layout/VerticalCurvedList#1"/>
    <dgm:cxn modelId="{546BBC26-0049-524A-954B-644FC1937DE1}" type="presParOf" srcId="{977DF71C-E200-AE4D-B5AB-A4C98FC24727}" destId="{53345DC8-AFCC-054E-B887-AE165CBBE3A2}" srcOrd="5" destOrd="0" presId="urn:microsoft.com/office/officeart/2008/layout/VerticalCurvedList#1"/>
    <dgm:cxn modelId="{97313694-8DB8-AA40-A37C-24248B1F1620}" type="presParOf" srcId="{977DF71C-E200-AE4D-B5AB-A4C98FC24727}" destId="{EFBF448F-89C4-1D4D-85E7-DFBB7FC2EAEA}" srcOrd="6" destOrd="0" presId="urn:microsoft.com/office/officeart/2008/layout/VerticalCurvedList#1"/>
    <dgm:cxn modelId="{E79EE4A3-3B79-5D4E-96A3-AAD7B6387D54}" type="presParOf" srcId="{EFBF448F-89C4-1D4D-85E7-DFBB7FC2EAEA}" destId="{653C13F2-B815-354C-99F1-17281C08ECED}" srcOrd="0" destOrd="0" presId="urn:microsoft.com/office/officeart/2008/layout/VerticalCurved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87ACE7-FAD7-CA48-80B0-9564893C0007}" type="doc">
      <dgm:prSet loTypeId="urn:microsoft.com/office/officeart/2008/layout/VerticalCurvedList#1" loCatId="" qsTypeId="urn:microsoft.com/office/officeart/2005/8/quickstyle/3d1#4" qsCatId="3D" csTypeId="urn:microsoft.com/office/officeart/2005/8/colors/accent0_3#4" csCatId="mainScheme" phldr="1"/>
      <dgm:spPr/>
      <dgm:t>
        <a:bodyPr/>
        <a:lstStyle/>
        <a:p>
          <a:endParaRPr lang="zh-CN" altLang="en-US"/>
        </a:p>
      </dgm:t>
    </dgm:pt>
    <dgm:pt modelId="{0599C646-2AC2-5A42-A272-72D064986ADB}">
      <dgm:prSet phldrT="[文本]" custT="1"/>
      <dgm:spPr/>
      <dgm:t>
        <a:bodyPr/>
        <a:lstStyle/>
        <a:p>
          <a:r>
            <a:rPr lang="zh-CN" altLang="en-US" sz="4000" b="1" i="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人工智能定义</a:t>
          </a:r>
        </a:p>
      </dgm:t>
    </dgm:pt>
    <dgm:pt modelId="{47F825AD-6244-4F41-9555-49DA1D4A0182}" type="parTrans" cxnId="{E5C5A57C-B78D-3240-8AC5-971B1B671E6F}">
      <dgm:prSet/>
      <dgm:spPr/>
      <dgm:t>
        <a:bodyPr/>
        <a:lstStyle/>
        <a:p>
          <a:endParaRPr lang="zh-CN" altLang="en-US"/>
        </a:p>
      </dgm:t>
    </dgm:pt>
    <dgm:pt modelId="{8E68499F-A781-5448-88A8-1CB4F11E573D}" type="sibTrans" cxnId="{E5C5A57C-B78D-3240-8AC5-971B1B671E6F}">
      <dgm:prSet/>
      <dgm:spPr/>
      <dgm:t>
        <a:bodyPr/>
        <a:lstStyle/>
        <a:p>
          <a:endParaRPr lang="zh-CN" altLang="en-US"/>
        </a:p>
      </dgm:t>
    </dgm:pt>
    <dgm:pt modelId="{231BC7AF-239B-F44C-96F8-EF09920D3AB2}">
      <dgm:prSet phldrT="[文本]" custT="1"/>
      <dgm:spPr>
        <a:scene3d>
          <a:camera prst="orthographicFront"/>
          <a:lightRig rig="flat" dir="t"/>
        </a:scene3d>
        <a:sp3d prstMaterial="plastic">
          <a:bevelT w="120900" h="88900"/>
          <a:bevelB w="88900" h="31750" prst="angle"/>
        </a:sp3d>
      </dgm:spPr>
      <dgm:t>
        <a:bodyPr spcFirstLastPara="0" vert="horz" wrap="square" lIns="860213" tIns="101600" rIns="101600" bIns="101600" numCol="1" spcCol="1270" anchor="ctr" anchorCtr="0"/>
        <a:lstStyle/>
        <a:p>
          <a:pPr marL="0" lvl="0" indent="0" algn="l" defTabSz="1778000">
            <a:lnSpc>
              <a:spcPct val="90000"/>
            </a:lnSpc>
            <a:spcBef>
              <a:spcPct val="0"/>
            </a:spcBef>
            <a:spcAft>
              <a:spcPct val="35000"/>
            </a:spcAft>
            <a:buNone/>
          </a:pPr>
          <a:r>
            <a:rPr lang="zh-CN" altLang="en-US" sz="4000" b="1" i="0" kern="1200">
              <a:latin typeface="微软雅黑" panose="020B0503020204020204" pitchFamily="34" charset="-122"/>
              <a:ea typeface="微软雅黑" panose="020B0503020204020204" pitchFamily="34" charset="-122"/>
              <a:cs typeface="微软雅黑" panose="020B0503020204020204" pitchFamily="34" charset="-122"/>
            </a:rPr>
            <a:t>人工智能应用</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6BD6962-EEDB-A946-847D-412A3BDD6281}" type="parTrans" cxnId="{AA185BD3-CB19-6540-97D5-20592BE16D56}">
      <dgm:prSet/>
      <dgm:spPr/>
      <dgm:t>
        <a:bodyPr/>
        <a:lstStyle/>
        <a:p>
          <a:endParaRPr lang="zh-CN" altLang="en-US"/>
        </a:p>
      </dgm:t>
    </dgm:pt>
    <dgm:pt modelId="{4954129F-2109-0C40-8CCB-8468F47942A3}" type="sibTrans" cxnId="{AA185BD3-CB19-6540-97D5-20592BE16D56}">
      <dgm:prSet/>
      <dgm:spPr/>
      <dgm:t>
        <a:bodyPr/>
        <a:lstStyle/>
        <a:p>
          <a:endParaRPr lang="zh-CN" altLang="en-US"/>
        </a:p>
      </dgm:t>
    </dgm:pt>
    <dgm:pt modelId="{9C1379DC-3334-FE4D-8768-75F056256788}">
      <dgm:prSet phldrT="[文本]" custT="1"/>
      <dgm:spPr>
        <a:scene3d>
          <a:camera prst="orthographicFront"/>
          <a:lightRig rig="flat" dir="t"/>
        </a:scene3d>
        <a:sp3d prstMaterial="plastic">
          <a:bevelT w="120900" h="88900"/>
          <a:bevelB w="88900" h="31750" prst="angle"/>
        </a:sp3d>
      </dgm:spPr>
      <dgm:t>
        <a:bodyPr spcFirstLastPara="0" vert="horz" wrap="square" lIns="860213" tIns="101600" rIns="101600" bIns="101600" numCol="1" spcCol="1270" anchor="ctr" anchorCtr="0"/>
        <a:lstStyle/>
        <a:p>
          <a:pPr marL="0" lvl="0" indent="0" algn="l" defTabSz="1778000">
            <a:lnSpc>
              <a:spcPct val="90000"/>
            </a:lnSpc>
            <a:spcBef>
              <a:spcPct val="0"/>
            </a:spcBef>
            <a:spcAft>
              <a:spcPct val="35000"/>
            </a:spcAft>
            <a:buNone/>
          </a:pPr>
          <a:r>
            <a:rPr lang="zh-CN" altLang="en-US" sz="4000" b="1" i="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人工智能的发展趋势</a:t>
          </a:r>
        </a:p>
      </dgm:t>
    </dgm:pt>
    <dgm:pt modelId="{CC5E927E-7DCF-194F-82D6-EB8DB12C1818}" type="parTrans" cxnId="{35DF1AA7-850B-3F46-9245-A6785F10CA35}">
      <dgm:prSet/>
      <dgm:spPr/>
      <dgm:t>
        <a:bodyPr/>
        <a:lstStyle/>
        <a:p>
          <a:endParaRPr lang="zh-CN" altLang="en-US"/>
        </a:p>
      </dgm:t>
    </dgm:pt>
    <dgm:pt modelId="{F0B4CBEF-D784-8548-AA95-10EB044460CC}" type="sibTrans" cxnId="{35DF1AA7-850B-3F46-9245-A6785F10CA35}">
      <dgm:prSet/>
      <dgm:spPr/>
      <dgm:t>
        <a:bodyPr/>
        <a:lstStyle/>
        <a:p>
          <a:endParaRPr lang="zh-CN" altLang="en-US"/>
        </a:p>
      </dgm:t>
    </dgm:pt>
    <dgm:pt modelId="{F6888F0A-CF40-8E44-8AD9-4EB4BF4179F9}" type="pres">
      <dgm:prSet presAssocID="{7987ACE7-FAD7-CA48-80B0-9564893C0007}" presName="Name0" presStyleCnt="0">
        <dgm:presLayoutVars>
          <dgm:chMax val="7"/>
          <dgm:chPref val="7"/>
          <dgm:dir/>
        </dgm:presLayoutVars>
      </dgm:prSet>
      <dgm:spPr/>
    </dgm:pt>
    <dgm:pt modelId="{977DF71C-E200-AE4D-B5AB-A4C98FC24727}" type="pres">
      <dgm:prSet presAssocID="{7987ACE7-FAD7-CA48-80B0-9564893C0007}" presName="Name1" presStyleCnt="0"/>
      <dgm:spPr/>
    </dgm:pt>
    <dgm:pt modelId="{A83F179D-FEDC-C840-B9C8-A36F62E2355B}" type="pres">
      <dgm:prSet presAssocID="{7987ACE7-FAD7-CA48-80B0-9564893C0007}" presName="cycle" presStyleCnt="0"/>
      <dgm:spPr/>
    </dgm:pt>
    <dgm:pt modelId="{6DE15B78-CCA0-9245-8AF6-95494DFADD0B}" type="pres">
      <dgm:prSet presAssocID="{7987ACE7-FAD7-CA48-80B0-9564893C0007}" presName="srcNode" presStyleLbl="node1" presStyleIdx="0" presStyleCnt="3"/>
      <dgm:spPr/>
    </dgm:pt>
    <dgm:pt modelId="{CEBFAE5F-5D47-604F-A527-AEC3BBF9B1F9}" type="pres">
      <dgm:prSet presAssocID="{7987ACE7-FAD7-CA48-80B0-9564893C0007}" presName="conn" presStyleLbl="parChTrans1D2" presStyleIdx="0" presStyleCnt="1"/>
      <dgm:spPr/>
    </dgm:pt>
    <dgm:pt modelId="{0B573026-B00C-AF43-BB88-EC80861FCA6C}" type="pres">
      <dgm:prSet presAssocID="{7987ACE7-FAD7-CA48-80B0-9564893C0007}" presName="extraNode" presStyleLbl="node1" presStyleIdx="0" presStyleCnt="3"/>
      <dgm:spPr/>
    </dgm:pt>
    <dgm:pt modelId="{DE69FBE9-3868-7A45-9ABC-0F94E5F4F718}" type="pres">
      <dgm:prSet presAssocID="{7987ACE7-FAD7-CA48-80B0-9564893C0007}" presName="dstNode" presStyleLbl="node1" presStyleIdx="0" presStyleCnt="3"/>
      <dgm:spPr/>
    </dgm:pt>
    <dgm:pt modelId="{414B8FDC-621E-FC46-915E-C70184288FC3}" type="pres">
      <dgm:prSet presAssocID="{0599C646-2AC2-5A42-A272-72D064986ADB}" presName="text_1" presStyleLbl="node1" presStyleIdx="0" presStyleCnt="3">
        <dgm:presLayoutVars>
          <dgm:bulletEnabled val="1"/>
        </dgm:presLayoutVars>
      </dgm:prSet>
      <dgm:spPr/>
    </dgm:pt>
    <dgm:pt modelId="{C013290E-3145-FB4B-B31B-44CF58CB5640}" type="pres">
      <dgm:prSet presAssocID="{0599C646-2AC2-5A42-A272-72D064986ADB}" presName="accent_1" presStyleCnt="0"/>
      <dgm:spPr/>
    </dgm:pt>
    <dgm:pt modelId="{CF759AF7-2D11-7547-B0AD-1FF7783A2BD1}" type="pres">
      <dgm:prSet presAssocID="{0599C646-2AC2-5A42-A272-72D064986ADB}" presName="accentRepeatNode" presStyleLbl="solidFgAcc1" presStyleIdx="0" presStyleCnt="3"/>
      <dgm:spPr/>
    </dgm:pt>
    <dgm:pt modelId="{1AB8538B-85A8-3E4C-B84E-13F142C75E27}" type="pres">
      <dgm:prSet presAssocID="{231BC7AF-239B-F44C-96F8-EF09920D3AB2}" presName="text_2" presStyleLbl="node1" presStyleIdx="1" presStyleCnt="3">
        <dgm:presLayoutVars>
          <dgm:bulletEnabled val="1"/>
        </dgm:presLayoutVars>
      </dgm:prSet>
      <dgm:spPr>
        <a:xfrm>
          <a:off x="1146048" y="2167466"/>
          <a:ext cx="6907174" cy="1083733"/>
        </a:xfrm>
        <a:prstGeom prst="rect">
          <a:avLst/>
        </a:prstGeom>
      </dgm:spPr>
    </dgm:pt>
    <dgm:pt modelId="{A4CBEC13-0818-4944-A08B-1D70365888AC}" type="pres">
      <dgm:prSet presAssocID="{231BC7AF-239B-F44C-96F8-EF09920D3AB2}" presName="accent_2" presStyleCnt="0"/>
      <dgm:spPr/>
    </dgm:pt>
    <dgm:pt modelId="{4C021A1B-D281-4641-9A37-371D9A69855F}" type="pres">
      <dgm:prSet presAssocID="{231BC7AF-239B-F44C-96F8-EF09920D3AB2}" presName="accentRepeatNode" presStyleLbl="solidFgAcc1" presStyleIdx="1" presStyleCnt="3"/>
      <dgm:spPr/>
    </dgm:pt>
    <dgm:pt modelId="{53345DC8-AFCC-054E-B887-AE165CBBE3A2}" type="pres">
      <dgm:prSet presAssocID="{9C1379DC-3334-FE4D-8768-75F056256788}" presName="text_3" presStyleLbl="node1" presStyleIdx="2" presStyleCnt="3">
        <dgm:presLayoutVars>
          <dgm:bulletEnabled val="1"/>
        </dgm:presLayoutVars>
      </dgm:prSet>
      <dgm:spPr>
        <a:xfrm>
          <a:off x="752110" y="3793066"/>
          <a:ext cx="7301111" cy="1083733"/>
        </a:xfrm>
        <a:prstGeom prst="rect">
          <a:avLst/>
        </a:prstGeom>
      </dgm:spPr>
    </dgm:pt>
    <dgm:pt modelId="{EFBF448F-89C4-1D4D-85E7-DFBB7FC2EAEA}" type="pres">
      <dgm:prSet presAssocID="{9C1379DC-3334-FE4D-8768-75F056256788}" presName="accent_3" presStyleCnt="0"/>
      <dgm:spPr/>
    </dgm:pt>
    <dgm:pt modelId="{653C13F2-B815-354C-99F1-17281C08ECED}" type="pres">
      <dgm:prSet presAssocID="{9C1379DC-3334-FE4D-8768-75F056256788}" presName="accentRepeatNode" presStyleLbl="solidFgAcc1" presStyleIdx="2" presStyleCnt="3"/>
      <dgm:spPr/>
    </dgm:pt>
  </dgm:ptLst>
  <dgm:cxnLst>
    <dgm:cxn modelId="{4BE38227-BACB-834A-A5AD-0DD4F4C54F5C}" type="presOf" srcId="{7987ACE7-FAD7-CA48-80B0-9564893C0007}" destId="{F6888F0A-CF40-8E44-8AD9-4EB4BF4179F9}" srcOrd="0" destOrd="0" presId="urn:microsoft.com/office/officeart/2008/layout/VerticalCurvedList#1"/>
    <dgm:cxn modelId="{C9CFD159-4F7D-2743-B51D-BD9AF52C9C9E}" type="presOf" srcId="{9C1379DC-3334-FE4D-8768-75F056256788}" destId="{53345DC8-AFCC-054E-B887-AE165CBBE3A2}" srcOrd="0" destOrd="0" presId="urn:microsoft.com/office/officeart/2008/layout/VerticalCurvedList#1"/>
    <dgm:cxn modelId="{E5C5A57C-B78D-3240-8AC5-971B1B671E6F}" srcId="{7987ACE7-FAD7-CA48-80B0-9564893C0007}" destId="{0599C646-2AC2-5A42-A272-72D064986ADB}" srcOrd="0" destOrd="0" parTransId="{47F825AD-6244-4F41-9555-49DA1D4A0182}" sibTransId="{8E68499F-A781-5448-88A8-1CB4F11E573D}"/>
    <dgm:cxn modelId="{35DF1AA7-850B-3F46-9245-A6785F10CA35}" srcId="{7987ACE7-FAD7-CA48-80B0-9564893C0007}" destId="{9C1379DC-3334-FE4D-8768-75F056256788}" srcOrd="2" destOrd="0" parTransId="{CC5E927E-7DCF-194F-82D6-EB8DB12C1818}" sibTransId="{F0B4CBEF-D784-8548-AA95-10EB044460CC}"/>
    <dgm:cxn modelId="{C770C1AD-0423-CB48-A408-E6E8E458F804}" type="presOf" srcId="{231BC7AF-239B-F44C-96F8-EF09920D3AB2}" destId="{1AB8538B-85A8-3E4C-B84E-13F142C75E27}" srcOrd="0" destOrd="0" presId="urn:microsoft.com/office/officeart/2008/layout/VerticalCurvedList#1"/>
    <dgm:cxn modelId="{F3F479BC-33C7-8944-ABA7-B30B9BA94EEC}" type="presOf" srcId="{0599C646-2AC2-5A42-A272-72D064986ADB}" destId="{414B8FDC-621E-FC46-915E-C70184288FC3}" srcOrd="0" destOrd="0" presId="urn:microsoft.com/office/officeart/2008/layout/VerticalCurvedList#1"/>
    <dgm:cxn modelId="{AA185BD3-CB19-6540-97D5-20592BE16D56}" srcId="{7987ACE7-FAD7-CA48-80B0-9564893C0007}" destId="{231BC7AF-239B-F44C-96F8-EF09920D3AB2}" srcOrd="1" destOrd="0" parTransId="{E6BD6962-EEDB-A946-847D-412A3BDD6281}" sibTransId="{4954129F-2109-0C40-8CCB-8468F47942A3}"/>
    <dgm:cxn modelId="{B7D9CDDC-6893-584F-9B50-62329EF68B44}" type="presOf" srcId="{8E68499F-A781-5448-88A8-1CB4F11E573D}" destId="{CEBFAE5F-5D47-604F-A527-AEC3BBF9B1F9}" srcOrd="0" destOrd="0" presId="urn:microsoft.com/office/officeart/2008/layout/VerticalCurvedList#1"/>
    <dgm:cxn modelId="{64A88A68-4F82-9C4A-A5FD-F096AD08815D}" type="presParOf" srcId="{F6888F0A-CF40-8E44-8AD9-4EB4BF4179F9}" destId="{977DF71C-E200-AE4D-B5AB-A4C98FC24727}" srcOrd="0" destOrd="0" presId="urn:microsoft.com/office/officeart/2008/layout/VerticalCurvedList#1"/>
    <dgm:cxn modelId="{C9FA4B39-1E1F-DF42-99C2-7C5B53BBEB9B}" type="presParOf" srcId="{977DF71C-E200-AE4D-B5AB-A4C98FC24727}" destId="{A83F179D-FEDC-C840-B9C8-A36F62E2355B}" srcOrd="0" destOrd="0" presId="urn:microsoft.com/office/officeart/2008/layout/VerticalCurvedList#1"/>
    <dgm:cxn modelId="{1AEC2E68-2BB2-8B49-AAFF-2399150B4041}" type="presParOf" srcId="{A83F179D-FEDC-C840-B9C8-A36F62E2355B}" destId="{6DE15B78-CCA0-9245-8AF6-95494DFADD0B}" srcOrd="0" destOrd="0" presId="urn:microsoft.com/office/officeart/2008/layout/VerticalCurvedList#1"/>
    <dgm:cxn modelId="{032757AC-8BF8-934C-87BE-04D9BEE11D97}" type="presParOf" srcId="{A83F179D-FEDC-C840-B9C8-A36F62E2355B}" destId="{CEBFAE5F-5D47-604F-A527-AEC3BBF9B1F9}" srcOrd="1" destOrd="0" presId="urn:microsoft.com/office/officeart/2008/layout/VerticalCurvedList#1"/>
    <dgm:cxn modelId="{0789D2B9-6B36-194F-9CDE-E0AAC50EACC4}" type="presParOf" srcId="{A83F179D-FEDC-C840-B9C8-A36F62E2355B}" destId="{0B573026-B00C-AF43-BB88-EC80861FCA6C}" srcOrd="2" destOrd="0" presId="urn:microsoft.com/office/officeart/2008/layout/VerticalCurvedList#1"/>
    <dgm:cxn modelId="{EF2DEE79-88B4-244D-9BA3-8DA80500DBC5}" type="presParOf" srcId="{A83F179D-FEDC-C840-B9C8-A36F62E2355B}" destId="{DE69FBE9-3868-7A45-9ABC-0F94E5F4F718}" srcOrd="3" destOrd="0" presId="urn:microsoft.com/office/officeart/2008/layout/VerticalCurvedList#1"/>
    <dgm:cxn modelId="{A4FAECA0-4431-D147-8676-9285E7FB5B18}" type="presParOf" srcId="{977DF71C-E200-AE4D-B5AB-A4C98FC24727}" destId="{414B8FDC-621E-FC46-915E-C70184288FC3}" srcOrd="1" destOrd="0" presId="urn:microsoft.com/office/officeart/2008/layout/VerticalCurvedList#1"/>
    <dgm:cxn modelId="{FA8ABBDD-1D05-2946-9735-94B6F3D5F189}" type="presParOf" srcId="{977DF71C-E200-AE4D-B5AB-A4C98FC24727}" destId="{C013290E-3145-FB4B-B31B-44CF58CB5640}" srcOrd="2" destOrd="0" presId="urn:microsoft.com/office/officeart/2008/layout/VerticalCurvedList#1"/>
    <dgm:cxn modelId="{AE00127A-D945-7547-9122-FE6295C74CBC}" type="presParOf" srcId="{C013290E-3145-FB4B-B31B-44CF58CB5640}" destId="{CF759AF7-2D11-7547-B0AD-1FF7783A2BD1}" srcOrd="0" destOrd="0" presId="urn:microsoft.com/office/officeart/2008/layout/VerticalCurvedList#1"/>
    <dgm:cxn modelId="{F786F4A7-7DE6-AE4E-AC5A-EA2B6840F76A}" type="presParOf" srcId="{977DF71C-E200-AE4D-B5AB-A4C98FC24727}" destId="{1AB8538B-85A8-3E4C-B84E-13F142C75E27}" srcOrd="3" destOrd="0" presId="urn:microsoft.com/office/officeart/2008/layout/VerticalCurvedList#1"/>
    <dgm:cxn modelId="{3F3D8044-E1D1-634A-962C-555605192852}" type="presParOf" srcId="{977DF71C-E200-AE4D-B5AB-A4C98FC24727}" destId="{A4CBEC13-0818-4944-A08B-1D70365888AC}" srcOrd="4" destOrd="0" presId="urn:microsoft.com/office/officeart/2008/layout/VerticalCurvedList#1"/>
    <dgm:cxn modelId="{DABAF854-4FD5-1447-BBB2-DAC9C73FC4E2}" type="presParOf" srcId="{A4CBEC13-0818-4944-A08B-1D70365888AC}" destId="{4C021A1B-D281-4641-9A37-371D9A69855F}" srcOrd="0" destOrd="0" presId="urn:microsoft.com/office/officeart/2008/layout/VerticalCurvedList#1"/>
    <dgm:cxn modelId="{546BBC26-0049-524A-954B-644FC1937DE1}" type="presParOf" srcId="{977DF71C-E200-AE4D-B5AB-A4C98FC24727}" destId="{53345DC8-AFCC-054E-B887-AE165CBBE3A2}" srcOrd="5" destOrd="0" presId="urn:microsoft.com/office/officeart/2008/layout/VerticalCurvedList#1"/>
    <dgm:cxn modelId="{97313694-8DB8-AA40-A37C-24248B1F1620}" type="presParOf" srcId="{977DF71C-E200-AE4D-B5AB-A4C98FC24727}" destId="{EFBF448F-89C4-1D4D-85E7-DFBB7FC2EAEA}" srcOrd="6" destOrd="0" presId="urn:microsoft.com/office/officeart/2008/layout/VerticalCurvedList#1"/>
    <dgm:cxn modelId="{E79EE4A3-3B79-5D4E-96A3-AAD7B6387D54}" type="presParOf" srcId="{EFBF448F-89C4-1D4D-85E7-DFBB7FC2EAEA}" destId="{653C13F2-B815-354C-99F1-17281C08ECED}" srcOrd="0" destOrd="0" presId="urn:microsoft.com/office/officeart/2008/layout/VerticalCurved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FAE5F-5D47-604F-A527-AEC3BBF9B1F9}">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14B8FDC-621E-FC46-915E-C70184288FC3}">
      <dsp:nvSpPr>
        <dsp:cNvPr id="0" name=""/>
        <dsp:cNvSpPr/>
      </dsp:nvSpPr>
      <dsp:spPr>
        <a:xfrm>
          <a:off x="752110" y="541866"/>
          <a:ext cx="6947050"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人工智能定义</a:t>
          </a:r>
        </a:p>
      </dsp:txBody>
      <dsp:txXfrm>
        <a:off x="752110" y="541866"/>
        <a:ext cx="6947050" cy="1083733"/>
      </dsp:txXfrm>
    </dsp:sp>
    <dsp:sp modelId="{CF759AF7-2D11-7547-B0AD-1FF7783A2BD1}">
      <dsp:nvSpPr>
        <dsp:cNvPr id="0" name=""/>
        <dsp:cNvSpPr/>
      </dsp:nvSpPr>
      <dsp:spPr>
        <a:xfrm>
          <a:off x="74777" y="4064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AB8538B-85A8-3E4C-B84E-13F142C75E27}">
      <dsp:nvSpPr>
        <dsp:cNvPr id="0" name=""/>
        <dsp:cNvSpPr/>
      </dsp:nvSpPr>
      <dsp:spPr>
        <a:xfrm>
          <a:off x="1146048" y="2167466"/>
          <a:ext cx="6553113"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a:latin typeface="微软雅黑" panose="020B0503020204020204" pitchFamily="34" charset="-122"/>
              <a:ea typeface="微软雅黑" panose="020B0503020204020204" pitchFamily="34" charset="-122"/>
              <a:cs typeface="微软雅黑" panose="020B0503020204020204" pitchFamily="34" charset="-122"/>
            </a:rPr>
            <a:t>人工智能应用</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146048" y="2167466"/>
        <a:ext cx="6553113" cy="1083733"/>
      </dsp:txXfrm>
    </dsp:sp>
    <dsp:sp modelId="{4C021A1B-D281-4641-9A37-371D9A69855F}">
      <dsp:nvSpPr>
        <dsp:cNvPr id="0" name=""/>
        <dsp:cNvSpPr/>
      </dsp:nvSpPr>
      <dsp:spPr>
        <a:xfrm>
          <a:off x="468714" y="20320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3345DC8-AFCC-054E-B887-AE165CBBE3A2}">
      <dsp:nvSpPr>
        <dsp:cNvPr id="0" name=""/>
        <dsp:cNvSpPr/>
      </dsp:nvSpPr>
      <dsp:spPr>
        <a:xfrm>
          <a:off x="752110" y="3793066"/>
          <a:ext cx="6947050"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rPr>
            <a:t>人工智能的</a:t>
          </a:r>
          <a:r>
            <a:rPr lang="zh-CN" altLang="en-US" sz="4000" b="1" i="0" kern="1200" dirty="0">
              <a:latin typeface="微软雅黑" panose="020B0503020204020204" pitchFamily="34" charset="-122"/>
              <a:ea typeface="微软雅黑" panose="020B0503020204020204" pitchFamily="34" charset="-122"/>
            </a:rPr>
            <a:t>发展趋势</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52110" y="3793066"/>
        <a:ext cx="6947050" cy="1083733"/>
      </dsp:txXfrm>
    </dsp:sp>
    <dsp:sp modelId="{653C13F2-B815-354C-99F1-17281C08ECED}">
      <dsp:nvSpPr>
        <dsp:cNvPr id="0" name=""/>
        <dsp:cNvSpPr/>
      </dsp:nvSpPr>
      <dsp:spPr>
        <a:xfrm>
          <a:off x="74777" y="36576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FAE5F-5D47-604F-A527-AEC3BBF9B1F9}">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14B8FDC-621E-FC46-915E-C70184288FC3}">
      <dsp:nvSpPr>
        <dsp:cNvPr id="0" name=""/>
        <dsp:cNvSpPr/>
      </dsp:nvSpPr>
      <dsp:spPr>
        <a:xfrm>
          <a:off x="752110" y="541866"/>
          <a:ext cx="6947050"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人工智能定义</a:t>
          </a:r>
        </a:p>
      </dsp:txBody>
      <dsp:txXfrm>
        <a:off x="752110" y="541866"/>
        <a:ext cx="6947050" cy="1083733"/>
      </dsp:txXfrm>
    </dsp:sp>
    <dsp:sp modelId="{CF759AF7-2D11-7547-B0AD-1FF7783A2BD1}">
      <dsp:nvSpPr>
        <dsp:cNvPr id="0" name=""/>
        <dsp:cNvSpPr/>
      </dsp:nvSpPr>
      <dsp:spPr>
        <a:xfrm>
          <a:off x="74777" y="4064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AB8538B-85A8-3E4C-B84E-13F142C75E27}">
      <dsp:nvSpPr>
        <dsp:cNvPr id="0" name=""/>
        <dsp:cNvSpPr/>
      </dsp:nvSpPr>
      <dsp:spPr>
        <a:xfrm>
          <a:off x="1146048" y="2167466"/>
          <a:ext cx="6553113"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a:latin typeface="微软雅黑" panose="020B0503020204020204" pitchFamily="34" charset="-122"/>
              <a:ea typeface="微软雅黑" panose="020B0503020204020204" pitchFamily="34" charset="-122"/>
              <a:cs typeface="微软雅黑" panose="020B0503020204020204" pitchFamily="34" charset="-122"/>
            </a:rPr>
            <a:t>人工智能应用</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146048" y="2167466"/>
        <a:ext cx="6553113" cy="1083733"/>
      </dsp:txXfrm>
    </dsp:sp>
    <dsp:sp modelId="{4C021A1B-D281-4641-9A37-371D9A69855F}">
      <dsp:nvSpPr>
        <dsp:cNvPr id="0" name=""/>
        <dsp:cNvSpPr/>
      </dsp:nvSpPr>
      <dsp:spPr>
        <a:xfrm>
          <a:off x="468714" y="20320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3345DC8-AFCC-054E-B887-AE165CBBE3A2}">
      <dsp:nvSpPr>
        <dsp:cNvPr id="0" name=""/>
        <dsp:cNvSpPr/>
      </dsp:nvSpPr>
      <dsp:spPr>
        <a:xfrm>
          <a:off x="752110" y="3793066"/>
          <a:ext cx="6947050"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rPr>
            <a:t>人工智能的</a:t>
          </a:r>
          <a:r>
            <a:rPr lang="zh-CN" altLang="en-US" sz="4000" b="1" i="0" kern="1200" dirty="0">
              <a:latin typeface="微软雅黑" panose="020B0503020204020204" pitchFamily="34" charset="-122"/>
              <a:ea typeface="微软雅黑" panose="020B0503020204020204" pitchFamily="34" charset="-122"/>
            </a:rPr>
            <a:t>发展趋势</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52110" y="3793066"/>
        <a:ext cx="6947050" cy="1083733"/>
      </dsp:txXfrm>
    </dsp:sp>
    <dsp:sp modelId="{653C13F2-B815-354C-99F1-17281C08ECED}">
      <dsp:nvSpPr>
        <dsp:cNvPr id="0" name=""/>
        <dsp:cNvSpPr/>
      </dsp:nvSpPr>
      <dsp:spPr>
        <a:xfrm>
          <a:off x="74777" y="36576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FAE5F-5D47-604F-A527-AEC3BBF9B1F9}">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14B8FDC-621E-FC46-915E-C70184288FC3}">
      <dsp:nvSpPr>
        <dsp:cNvPr id="0" name=""/>
        <dsp:cNvSpPr/>
      </dsp:nvSpPr>
      <dsp:spPr>
        <a:xfrm>
          <a:off x="752110" y="541866"/>
          <a:ext cx="6947050"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人工智能定义</a:t>
          </a:r>
        </a:p>
      </dsp:txBody>
      <dsp:txXfrm>
        <a:off x="752110" y="541866"/>
        <a:ext cx="6947050" cy="1083733"/>
      </dsp:txXfrm>
    </dsp:sp>
    <dsp:sp modelId="{CF759AF7-2D11-7547-B0AD-1FF7783A2BD1}">
      <dsp:nvSpPr>
        <dsp:cNvPr id="0" name=""/>
        <dsp:cNvSpPr/>
      </dsp:nvSpPr>
      <dsp:spPr>
        <a:xfrm>
          <a:off x="74777" y="4064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AB8538B-85A8-3E4C-B84E-13F142C75E27}">
      <dsp:nvSpPr>
        <dsp:cNvPr id="0" name=""/>
        <dsp:cNvSpPr/>
      </dsp:nvSpPr>
      <dsp:spPr>
        <a:xfrm>
          <a:off x="1146048" y="2167466"/>
          <a:ext cx="6553113"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人工智能应用</a:t>
          </a:r>
        </a:p>
      </dsp:txBody>
      <dsp:txXfrm>
        <a:off x="1146048" y="2167466"/>
        <a:ext cx="6553113" cy="1083733"/>
      </dsp:txXfrm>
    </dsp:sp>
    <dsp:sp modelId="{4C021A1B-D281-4641-9A37-371D9A69855F}">
      <dsp:nvSpPr>
        <dsp:cNvPr id="0" name=""/>
        <dsp:cNvSpPr/>
      </dsp:nvSpPr>
      <dsp:spPr>
        <a:xfrm>
          <a:off x="468714" y="20320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3345DC8-AFCC-054E-B887-AE165CBBE3A2}">
      <dsp:nvSpPr>
        <dsp:cNvPr id="0" name=""/>
        <dsp:cNvSpPr/>
      </dsp:nvSpPr>
      <dsp:spPr>
        <a:xfrm>
          <a:off x="752110" y="3793066"/>
          <a:ext cx="6947050"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rPr>
            <a:t>人工智能的</a:t>
          </a:r>
          <a:r>
            <a:rPr lang="zh-CN" altLang="en-US" sz="4000" b="1" i="0" kern="1200" dirty="0">
              <a:latin typeface="微软雅黑" panose="020B0503020204020204" pitchFamily="34" charset="-122"/>
              <a:ea typeface="微软雅黑" panose="020B0503020204020204" pitchFamily="34" charset="-122"/>
            </a:rPr>
            <a:t>发展趋势</a:t>
          </a:r>
        </a:p>
      </dsp:txBody>
      <dsp:txXfrm>
        <a:off x="752110" y="3793066"/>
        <a:ext cx="6947050" cy="1083733"/>
      </dsp:txXfrm>
    </dsp:sp>
    <dsp:sp modelId="{653C13F2-B815-354C-99F1-17281C08ECED}">
      <dsp:nvSpPr>
        <dsp:cNvPr id="0" name=""/>
        <dsp:cNvSpPr/>
      </dsp:nvSpPr>
      <dsp:spPr>
        <a:xfrm>
          <a:off x="74777" y="36576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FAE5F-5D47-604F-A527-AEC3BBF9B1F9}">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14B8FDC-621E-FC46-915E-C70184288FC3}">
      <dsp:nvSpPr>
        <dsp:cNvPr id="0" name=""/>
        <dsp:cNvSpPr/>
      </dsp:nvSpPr>
      <dsp:spPr>
        <a:xfrm>
          <a:off x="752110" y="541866"/>
          <a:ext cx="6947050"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人工智能定义</a:t>
          </a:r>
        </a:p>
      </dsp:txBody>
      <dsp:txXfrm>
        <a:off x="752110" y="541866"/>
        <a:ext cx="6947050" cy="1083733"/>
      </dsp:txXfrm>
    </dsp:sp>
    <dsp:sp modelId="{CF759AF7-2D11-7547-B0AD-1FF7783A2BD1}">
      <dsp:nvSpPr>
        <dsp:cNvPr id="0" name=""/>
        <dsp:cNvSpPr/>
      </dsp:nvSpPr>
      <dsp:spPr>
        <a:xfrm>
          <a:off x="74777" y="4064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AB8538B-85A8-3E4C-B84E-13F142C75E27}">
      <dsp:nvSpPr>
        <dsp:cNvPr id="0" name=""/>
        <dsp:cNvSpPr/>
      </dsp:nvSpPr>
      <dsp:spPr>
        <a:xfrm>
          <a:off x="1146048" y="2167466"/>
          <a:ext cx="6553113"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a:latin typeface="微软雅黑" panose="020B0503020204020204" pitchFamily="34" charset="-122"/>
              <a:ea typeface="微软雅黑" panose="020B0503020204020204" pitchFamily="34" charset="-122"/>
              <a:cs typeface="微软雅黑" panose="020B0503020204020204" pitchFamily="34" charset="-122"/>
            </a:rPr>
            <a:t>人工智能应用</a:t>
          </a:r>
          <a:endParaRPr lang="zh-CN" altLang="en-US" sz="4000" b="1" i="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146048" y="2167466"/>
        <a:ext cx="6553113" cy="1083733"/>
      </dsp:txXfrm>
    </dsp:sp>
    <dsp:sp modelId="{4C021A1B-D281-4641-9A37-371D9A69855F}">
      <dsp:nvSpPr>
        <dsp:cNvPr id="0" name=""/>
        <dsp:cNvSpPr/>
      </dsp:nvSpPr>
      <dsp:spPr>
        <a:xfrm>
          <a:off x="468714" y="20320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3345DC8-AFCC-054E-B887-AE165CBBE3A2}">
      <dsp:nvSpPr>
        <dsp:cNvPr id="0" name=""/>
        <dsp:cNvSpPr/>
      </dsp:nvSpPr>
      <dsp:spPr>
        <a:xfrm>
          <a:off x="752110" y="3793066"/>
          <a:ext cx="6947050" cy="1083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zh-CN" altLang="en-US" sz="4000" b="1" i="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人工智能的发展趋势</a:t>
          </a:r>
        </a:p>
      </dsp:txBody>
      <dsp:txXfrm>
        <a:off x="752110" y="3793066"/>
        <a:ext cx="6947050" cy="1083733"/>
      </dsp:txXfrm>
    </dsp:sp>
    <dsp:sp modelId="{653C13F2-B815-354C-99F1-17281C08ECED}">
      <dsp:nvSpPr>
        <dsp:cNvPr id="0" name=""/>
        <dsp:cNvSpPr/>
      </dsp:nvSpPr>
      <dsp:spPr>
        <a:xfrm>
          <a:off x="74777" y="3657600"/>
          <a:ext cx="1354666" cy="1354666"/>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2">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1#3">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1#4">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88200-AF42-426F-BCBC-7DD94D77E3FE}" type="datetimeFigureOut">
              <a:rPr lang="zh-CN" altLang="en-US" smtClean="0"/>
              <a:t>2021/10/9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1CCA86-EDB4-4A8E-81D1-FD3C4825D26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7%BE%8E%E5%9B%BD%E8%AE%A1%E7%AE%97%E6%9C%BA%E5%8D%8F%E4%BC%9A/1896077"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baike.baidu.com/item/%E8%AF%BA%E8%B4%9D%E5%B0%94%E5%A5%96/187878" TargetMode="External"/><Relationship Id="rId4" Type="http://schemas.openxmlformats.org/officeDocument/2006/relationships/hyperlink" Target="https://baike.baidu.com/item/%E8%89%BE%E4%BC%A6%C2%B7%E9%BA%A6%E5%B8%AD%E6%A3%AE%C2%B7%E5%9B%BE%E7%81%B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受限玻尔兹曼机(Restricted Boltzmann Machine,以下简称RBM)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受限玻尔兹曼机(Restricted Boltzmann Machine,以下简称RBM)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要使神经网络能够学习需要加入一些技巧，这里列举了常见的几种，包括</a:t>
            </a:r>
            <a:r>
              <a:rPr lang="en-US" altLang="zh-CN" dirty="0"/>
              <a:t>dropout</a:t>
            </a:r>
            <a:r>
              <a:rPr lang="zh-CN" altLang="en-US" dirty="0"/>
              <a:t>，参数初始化和规范化</a:t>
            </a:r>
          </a:p>
        </p:txBody>
      </p:sp>
      <p:sp>
        <p:nvSpPr>
          <p:cNvPr id="4" name="灯片编号占位符 3"/>
          <p:cNvSpPr>
            <a:spLocks noGrp="1"/>
          </p:cNvSpPr>
          <p:nvPr>
            <p:ph type="sldNum" sz="quarter" idx="5"/>
          </p:nvPr>
        </p:nvSpPr>
        <p:spPr/>
        <p:txBody>
          <a:bodyPr/>
          <a:lstStyle/>
          <a:p>
            <a:fld id="{8CA365D2-42C8-4A0A-9D8F-BC8F63441554}" type="slidenum">
              <a:rPr lang="zh-CN" altLang="en-US" smtClean="0"/>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模型的特征提取能力上，我们可以用</a:t>
            </a:r>
            <a:r>
              <a:rPr lang="en-US" altLang="zh-CN" dirty="0"/>
              <a:t>attention</a:t>
            </a:r>
            <a:r>
              <a:rPr lang="zh-CN" altLang="en-US" dirty="0"/>
              <a:t>机制来说明。为了解决这一由长序列到定长向量转化而造成的信息损失的瓶颈，</a:t>
            </a:r>
            <a:r>
              <a:rPr lang="en-US" altLang="zh-CN" dirty="0"/>
              <a:t>Attention</a:t>
            </a:r>
            <a:r>
              <a:rPr lang="zh-CN" altLang="en-US" dirty="0"/>
              <a:t>注意力机制被引入了。</a:t>
            </a:r>
            <a:r>
              <a:rPr lang="en-US" altLang="zh-CN" dirty="0"/>
              <a:t>Attention</a:t>
            </a:r>
            <a:r>
              <a:rPr lang="zh-CN" altLang="en-US" dirty="0"/>
              <a:t>机制跟人类翻译文章时候的思路有些类似，即将注意力关注于我们翻译部分对应的上下文。这样，当我们解码器预测目标翻译的时候就可以看到编码器的所有信息，而不仅局限于原来模型中定长的隐藏向量，并且不会丧失长程的信息。</a:t>
            </a:r>
          </a:p>
        </p:txBody>
      </p:sp>
      <p:sp>
        <p:nvSpPr>
          <p:cNvPr id="4" name="灯片编号占位符 3"/>
          <p:cNvSpPr>
            <a:spLocks noGrp="1"/>
          </p:cNvSpPr>
          <p:nvPr>
            <p:ph type="sldNum" sz="quarter" idx="5"/>
          </p:nvPr>
        </p:nvSpPr>
        <p:spPr/>
        <p:txBody>
          <a:bodyPr/>
          <a:lstStyle/>
          <a:p>
            <a:fld id="{8CA365D2-42C8-4A0A-9D8F-BC8F63441554}" type="slidenum">
              <a:rPr lang="zh-CN" altLang="en-US" smtClean="0"/>
              <a:t>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A365D2-42C8-4A0A-9D8F-BC8F63441554}" type="slidenum">
              <a:rPr lang="zh-CN" altLang="en-US" smtClean="0"/>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基础研究：</a:t>
            </a:r>
          </a:p>
        </p:txBody>
      </p:sp>
      <p:sp>
        <p:nvSpPr>
          <p:cNvPr id="4" name="灯片编号占位符 3"/>
          <p:cNvSpPr>
            <a:spLocks noGrp="1"/>
          </p:cNvSpPr>
          <p:nvPr>
            <p:ph type="sldNum" sz="quarter" idx="5"/>
          </p:nvPr>
        </p:nvSpPr>
        <p:spPr/>
        <p:txBody>
          <a:bodyPr/>
          <a:lstStyle/>
          <a:p>
            <a:fld id="{8CA365D2-42C8-4A0A-9D8F-BC8F63441554}" type="slidenum">
              <a:rPr lang="zh-CN" altLang="en-US" smtClean="0"/>
              <a:t>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30</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云画家：美国工程师品达范阿曼设计的一款人工智能绘画机器手臂，目的是为了让AI能够画出具有美感的艺术作品。他表示：只要人工智能分析足够多天才画家的绘画作品，理论上可以掌握每个人的创作方式，进而创作出优秀的艺术作品。</a:t>
            </a:r>
          </a:p>
          <a:p>
            <a:endParaRPr lang="zh-CN" altLang="en-US" dirty="0">
              <a:sym typeface="+mn-ea"/>
            </a:endParaRPr>
          </a:p>
          <a:p>
            <a:pPr fontAlgn="auto"/>
            <a:r>
              <a:rPr lang="zh-CN" altLang="en-US" noProof="1">
                <a:sym typeface="+mn-ea"/>
              </a:rPr>
              <a:t>索尼FlowMachines：</a:t>
            </a:r>
            <a:r>
              <a:rPr lang="zh-CN" altLang="en-US" b="0" i="0" dirty="0">
                <a:solidFill>
                  <a:srgbClr val="424242"/>
                </a:solidFill>
                <a:effectLst/>
                <a:latin typeface="微软雅黑" panose="020B0503020204020204" pitchFamily="34" charset="-122"/>
                <a:ea typeface="微软雅黑" panose="020B0503020204020204" pitchFamily="34" charset="-122"/>
              </a:rPr>
              <a:t>索尼计算机科学实验室（</a:t>
            </a:r>
            <a:r>
              <a:rPr lang="en-US" altLang="zh-CN" b="0" i="0" dirty="0">
                <a:solidFill>
                  <a:srgbClr val="424242"/>
                </a:solidFill>
                <a:effectLst/>
                <a:latin typeface="微软雅黑" panose="020B0503020204020204" pitchFamily="34" charset="-122"/>
                <a:ea typeface="微软雅黑" panose="020B0503020204020204" pitchFamily="34" charset="-122"/>
              </a:rPr>
              <a:t>Sony CSL</a:t>
            </a:r>
            <a:r>
              <a:rPr lang="zh-CN" altLang="en-US" b="0" i="0" dirty="0">
                <a:solidFill>
                  <a:srgbClr val="424242"/>
                </a:solidFill>
                <a:effectLst/>
                <a:latin typeface="微软雅黑" panose="020B0503020204020204" pitchFamily="34" charset="-122"/>
                <a:ea typeface="微软雅黑" panose="020B0503020204020204" pitchFamily="34" charset="-122"/>
              </a:rPr>
              <a:t>）推出的一项人工智能辅助音乐制作服务，它集成了人类的创造力和一个基于人工智能的推荐系统，推荐旋律、和弦和低音，允许创作者根据自己的品味定制内容。</a:t>
            </a:r>
            <a:endParaRPr lang="zh-CN" altLang="en-US" noProof="1"/>
          </a:p>
          <a:p>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微软小冰：现代诗创作，</a:t>
            </a: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首部人工智能灵思诗集</a:t>
            </a:r>
            <a:r>
              <a:rPr kumimoji="1"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阳光失了玻璃窗</a:t>
            </a:r>
            <a:r>
              <a:rPr kumimoji="1"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，传承于自</a:t>
            </a:r>
            <a:r>
              <a:rPr kumimoji="1"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1920</a:t>
            </a: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年代起的</a:t>
            </a:r>
            <a:r>
              <a:rPr kumimoji="1"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519</a:t>
            </a: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位中国现代诗人，</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在天涯、豆瓣、简书、贴吧使用27个化名发表作品</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sym typeface="+mn-ea"/>
            </a:endParaRPr>
          </a:p>
          <a:p>
            <a:r>
              <a:rPr lang="zh-CN" altLang="en-US" dirty="0">
                <a:sym typeface="+mn-ea"/>
              </a:rPr>
              <a:t>拟态机器人舞蹈：</a:t>
            </a:r>
            <a:r>
              <a:rPr lang="zh-CN" altLang="en-US" b="1" i="0" dirty="0">
                <a:solidFill>
                  <a:srgbClr val="191919"/>
                </a:solidFill>
                <a:effectLst/>
                <a:latin typeface="PingFang SC"/>
              </a:rPr>
              <a:t>数字多媒体设计工作室制作了一系列未来影片，</a:t>
            </a:r>
            <a:r>
              <a:rPr lang="zh-CN" altLang="en-US" dirty="0">
                <a:sym typeface="+mn-ea"/>
              </a:rPr>
              <a:t>数字模拟而成的机器人，跟随着舞蹈老师学习柔软且多变的舞蹈动作，</a:t>
            </a:r>
            <a:endParaRPr lang="en-US" altLang="zh-CN" dirty="0">
              <a:sym typeface="+mn-ea"/>
            </a:endParaRPr>
          </a:p>
          <a:p>
            <a:endParaRPr lang="en-US" altLang="zh-CN" dirty="0">
              <a:sym typeface="+mn-ea"/>
            </a:endParaRPr>
          </a:p>
          <a:p>
            <a:pPr fontAlgn="auto">
              <a:spcBef>
                <a:spcPts val="0"/>
              </a:spcBef>
              <a:spcAft>
                <a:spcPts val="0"/>
              </a:spcAft>
              <a:defRPr/>
            </a:pPr>
            <a:r>
              <a:rPr lang="en-US" altLang="zh-CN" noProof="1">
                <a:sym typeface="+mn-ea"/>
              </a:rPr>
              <a:t>IBM</a:t>
            </a:r>
            <a:r>
              <a:rPr lang="zh-CN" altLang="en-US" noProof="1">
                <a:sym typeface="+mn-ea"/>
              </a:rPr>
              <a:t>雕塑：IBM联手先锋艺术家建筑师结合传奇巴塞罗那建筑师安东尼高迪Gaudi的艺术灵感以及利用IBM认知计算引擎Watson来创作</a:t>
            </a:r>
            <a:r>
              <a:rPr lang="zh-CN" altLang="en-US" b="1" noProof="1">
                <a:sym typeface="+mn-ea"/>
              </a:rPr>
              <a:t>雕塑作品</a:t>
            </a:r>
            <a:endParaRPr lang="zh-CN" altLang="en-US" noProof="1"/>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noProof="1"/>
              <a:t>IBM</a:t>
            </a:r>
            <a:r>
              <a:rPr lang="zh-CN" altLang="en-US" noProof="1"/>
              <a:t>服装：</a:t>
            </a:r>
            <a:r>
              <a:rPr lang="en-US" altLang="zh-CN" b="0" i="0" dirty="0">
                <a:solidFill>
                  <a:srgbClr val="000000"/>
                </a:solidFill>
                <a:effectLst/>
                <a:latin typeface="微软雅黑" panose="020B0503020204020204" pitchFamily="34" charset="-122"/>
                <a:ea typeface="微软雅黑" panose="020B0503020204020204" pitchFamily="34" charset="-122"/>
              </a:rPr>
              <a:t>IBM</a:t>
            </a:r>
            <a:r>
              <a:rPr lang="zh-CN" altLang="en-US" b="0" i="0" dirty="0">
                <a:solidFill>
                  <a:srgbClr val="000000"/>
                </a:solidFill>
                <a:effectLst/>
                <a:latin typeface="微软雅黑" panose="020B0503020204020204" pitchFamily="34" charset="-122"/>
                <a:ea typeface="微软雅黑" panose="020B0503020204020204" pitchFamily="34" charset="-122"/>
              </a:rPr>
              <a:t>认知主义机器人“沃森”协助设计而成的，</a:t>
            </a:r>
            <a:r>
              <a:rPr lang="zh-CN" altLang="en-US" noProof="1"/>
              <a:t>将包含来自不同设计师和Marchesa自有的裙装参考图的两个数据集输入IBM的辨色工具——一个使用色彩心理学来匹配情感色彩的算法，能够让沃森可以从中选择、提纯出符合设计理念的颜色搭配。辨色程序提供了一个调色板来实现设计师的想法。随着现场带有#MetGala和#CognitiveDress两个标签的内容的变化，沃森能够从调色板生成并实时改变衣服的颜色。如果文本显示“快乐”的值较高，那么IBM会辨析出来，让裙子亮起明亮的玫瑰色灯光</a:t>
            </a:r>
          </a:p>
          <a:p>
            <a:endParaRPr lang="en-US" altLang="zh-CN" dirty="0"/>
          </a:p>
          <a:p>
            <a:endParaRPr lang="zh-CN" altLang="en-US" dirty="0"/>
          </a:p>
          <a:p>
            <a:r>
              <a:rPr lang="zh-CN" altLang="en-US" dirty="0"/>
              <a:t>虽然人工智能似乎已经可以创作出形式上的艺术作品，但是，人工智能能否变为一个与艺术和审美相关的感性概念，或者说人工智能能否从概率上影响到或者将怎样影响到审美艺术的未来发展还是一个需要我们拭目以待的重要命题。</a:t>
            </a:r>
          </a:p>
          <a:p>
            <a:endParaRPr lang="zh-CN" altLang="en-US" dirty="0">
              <a:sym typeface="+mn-ea"/>
            </a:endParaRPr>
          </a:p>
          <a:p>
            <a:r>
              <a:rPr lang="zh-CN" altLang="en-US" dirty="0">
                <a:sym typeface="+mn-ea"/>
              </a:rPr>
              <a:t>https://baijiahao.baidu.com/s?id=1664323822855363130&amp;wfr=spider&amp;for=pc</a:t>
            </a:r>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33</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36</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37</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Wingdings" panose="05000000000000000000" pitchFamily="2" charset="2"/>
              <a:buChar char="u"/>
            </a:pP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HDFS</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Hadoop Distributed File System</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）位于</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的最底层，是</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的分布式文件系统，运行于大型商用机集群，为</a:t>
            </a:r>
            <a:r>
              <a:rPr lang="en-US" altLang="zh-CN" sz="1200" b="1" dirty="0" err="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提供了高可靠性的底层存储支持 </a:t>
            </a:r>
          </a:p>
          <a:p>
            <a:pPr marL="285750" indent="-285750">
              <a:lnSpc>
                <a:spcPct val="150000"/>
              </a:lnSpc>
              <a:buFont typeface="Wingdings" panose="05000000000000000000" pitchFamily="2" charset="2"/>
              <a:buChar char="u"/>
            </a:pPr>
            <a:r>
              <a:rPr lang="en-US" altLang="zh-CN" sz="1200" b="1" dirty="0" err="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位于</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的结构化存储层，它是一个高可靠性、高性能、面向列、可伸缩、非关系型的分布式数据库</a:t>
            </a:r>
          </a:p>
          <a:p>
            <a:pPr marL="285750" indent="-285750">
              <a:lnSpc>
                <a:spcPct val="150000"/>
              </a:lnSpc>
              <a:buFont typeface="Wingdings" panose="05000000000000000000" pitchFamily="2" charset="2"/>
              <a:buChar char="u"/>
            </a:pP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是一种分布式</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数据处理模式</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执行环境</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提供了高性能的计算能力</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Yarn</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中用于管理集群上面的资源（</a:t>
            </a:r>
            <a:r>
              <a:rPr lang="en-US" altLang="zh-CN" sz="12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、内存），在</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 2.0 </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版本上才有 </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Hive</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是一个建立在</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 </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基础之上的数据仓库，它提供了一些用于数据整理、特殊查询和分析存储在</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文件中的数据集的工具，可以将传统</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SQL</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语句转换为</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底层语句。</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Zookeeper</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提供了分布式的、高可用性的协调服务，提供分布式锁之类的基本服务，用于构建分布式应用，为</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HBase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提供了稳定服务</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Sqoop</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HBase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提供了方便的</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RDBMS</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数据导入功能，使得传统数据库数据向</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HBase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中迁移变的非常方便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Flume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中的一个分布式、可靠和高可用的海量日志采集、聚合和传输的系统，可将远端机器的数据安全完整的取回到本地 </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Pig</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一种操作</a:t>
            </a:r>
            <a:r>
              <a:rPr lang="en-US" altLang="zh-CN"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的轻量级脚本语言，已被</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替代</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Mahout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底层运行</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MapReduce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的机器学习组件</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Oozie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任务调用器，提交作业并制定其执行时间次数等 </a:t>
            </a:r>
          </a:p>
          <a:p>
            <a:pPr marL="285750" indent="-285750">
              <a:lnSpc>
                <a:spcPct val="150000"/>
              </a:lnSpc>
              <a:buFont typeface="Wingdings" panose="05000000000000000000" pitchFamily="2" charset="2"/>
              <a:buChar char="u"/>
            </a:pP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u"/>
            </a:pP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38</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39</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40</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41</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44</a:t>
            </a:fld>
            <a:endParaRPr lang="zh-CN" altLang="en-US"/>
          </a:p>
        </p:txBody>
      </p:sp>
    </p:spTree>
    <p:extLst>
      <p:ext uri="{BB962C8B-B14F-4D97-AF65-F5344CB8AC3E}">
        <p14:creationId xmlns:p14="http://schemas.microsoft.com/office/powerpoint/2010/main" val="2850802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45</a:t>
            </a:fld>
            <a:endParaRPr lang="zh-CN" altLang="en-US"/>
          </a:p>
        </p:txBody>
      </p:sp>
    </p:spTree>
    <p:extLst>
      <p:ext uri="{BB962C8B-B14F-4D97-AF65-F5344CB8AC3E}">
        <p14:creationId xmlns:p14="http://schemas.microsoft.com/office/powerpoint/2010/main" val="1408141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46</a:t>
            </a:fld>
            <a:endParaRPr lang="zh-CN" altLang="en-US"/>
          </a:p>
        </p:txBody>
      </p:sp>
    </p:spTree>
    <p:extLst>
      <p:ext uri="{BB962C8B-B14F-4D97-AF65-F5344CB8AC3E}">
        <p14:creationId xmlns:p14="http://schemas.microsoft.com/office/powerpoint/2010/main" val="2384351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Wingdings" panose="05000000000000000000" pitchFamily="2" charset="2"/>
              <a:buChar char="u"/>
            </a:pP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HDFS</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Hadoop Distributed File System</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）位于</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的最底层，是</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的分布式文件系统，运行于大型商用机集群，为</a:t>
            </a:r>
            <a:r>
              <a:rPr lang="en-US" altLang="zh-CN" sz="1200" b="1" dirty="0" err="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提供了高可靠性的底层存储支持 </a:t>
            </a:r>
          </a:p>
          <a:p>
            <a:pPr marL="285750" indent="-285750">
              <a:lnSpc>
                <a:spcPct val="150000"/>
              </a:lnSpc>
              <a:buFont typeface="Wingdings" panose="05000000000000000000" pitchFamily="2" charset="2"/>
              <a:buChar char="u"/>
            </a:pPr>
            <a:r>
              <a:rPr lang="en-US" altLang="zh-CN" sz="1200" b="1" dirty="0" err="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位于</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的结构化存储层，它是一个高可靠性、高性能、面向列、可伸缩、非关系型的分布式数据库</a:t>
            </a:r>
          </a:p>
          <a:p>
            <a:pPr marL="285750" indent="-285750">
              <a:lnSpc>
                <a:spcPct val="150000"/>
              </a:lnSpc>
              <a:buFont typeface="Wingdings" panose="05000000000000000000" pitchFamily="2" charset="2"/>
              <a:buChar char="u"/>
            </a:pP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是一种分布式</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数据处理模式</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执行环境</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提供了高性能的计算能力</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Yarn</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中用于管理集群上面的资源（</a:t>
            </a:r>
            <a:r>
              <a:rPr lang="en-US" altLang="zh-CN" sz="12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、内存），在</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 2.0 </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版本上才有 </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Hive</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是一个建立在</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 </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基础之上的数据仓库，它提供了一些用于数据整理、特殊查询和分析存储在</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文件中的数据集的工具，可以将传统</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SQL</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语句转换为</a:t>
            </a:r>
            <a:r>
              <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底层语句。</a:t>
            </a:r>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Zookeeper</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提供了分布式的、高可用性的协调服务，提供分布式锁之类的基本服务，用于构建分布式应用，为</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HBase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提供了稳定服务</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Sqoop</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HBase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提供了方便的</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RDBMS</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数据导入功能，使得传统数据库数据向</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HBase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中迁移变的非常方便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Flume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中的一个分布式、可靠和高可用的海量日志采集、聚合和传输的系统，可将远端机器的数据安全完整的取回到本地 </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Pig</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一种操作</a:t>
            </a:r>
            <a:r>
              <a:rPr lang="en-US" altLang="zh-CN"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的轻量级脚本语言，已被</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替代</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Mahout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底层运行</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MapReduce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的机器学习组件</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Oozie</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任务调用器，提交作业并制定其执行时间次数等 </a:t>
            </a:r>
          </a:p>
          <a:p>
            <a:pPr marL="285750" indent="-285750">
              <a:lnSpc>
                <a:spcPct val="150000"/>
              </a:lnSpc>
              <a:buFont typeface="Wingdings" panose="05000000000000000000" pitchFamily="2" charset="2"/>
              <a:buChar char="u"/>
            </a:pP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u"/>
            </a:pP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Tahoma" panose="020B0604030504040204" pitchFamily="34" charset="0"/>
              </a:rPr>
              <a:t>1975</a:t>
            </a:r>
            <a:r>
              <a:rPr lang="zh-CN" altLang="en-US" b="0" i="0" dirty="0">
                <a:solidFill>
                  <a:srgbClr val="000000"/>
                </a:solidFill>
                <a:effectLst/>
                <a:latin typeface="Tahoma" panose="020B0604030504040204" pitchFamily="34" charset="0"/>
              </a:rPr>
              <a:t>年度的图灵奖授予卡内基</a:t>
            </a:r>
            <a:r>
              <a:rPr lang="en-US" altLang="zh-CN" b="0" i="0" dirty="0">
                <a:solidFill>
                  <a:srgbClr val="000000"/>
                </a:solidFill>
                <a:effectLst/>
                <a:latin typeface="Tahoma" panose="020B0604030504040204" pitchFamily="34" charset="0"/>
              </a:rPr>
              <a:t>—</a:t>
            </a:r>
            <a:r>
              <a:rPr lang="zh-CN" altLang="en-US" b="0" i="0" dirty="0">
                <a:solidFill>
                  <a:srgbClr val="000000"/>
                </a:solidFill>
                <a:effectLst/>
                <a:latin typeface="Tahoma" panose="020B0604030504040204" pitchFamily="34" charset="0"/>
              </a:rPr>
              <a:t>梅隆大学的两位教授：赫伯特</a:t>
            </a:r>
            <a:r>
              <a:rPr lang="en-US" altLang="zh-CN" b="0" i="0" dirty="0">
                <a:solidFill>
                  <a:srgbClr val="000000"/>
                </a:solidFill>
                <a:effectLst/>
                <a:latin typeface="Tahoma" panose="020B0604030504040204" pitchFamily="34" charset="0"/>
              </a:rPr>
              <a:t>·</a:t>
            </a:r>
            <a:r>
              <a:rPr lang="zh-CN" altLang="en-US" b="0" i="0" dirty="0">
                <a:solidFill>
                  <a:srgbClr val="000000"/>
                </a:solidFill>
                <a:effectLst/>
                <a:latin typeface="Tahoma" panose="020B0604030504040204" pitchFamily="34" charset="0"/>
              </a:rPr>
              <a:t>西蒙</a:t>
            </a:r>
            <a:r>
              <a:rPr lang="en-US" altLang="zh-CN" b="0" i="0" dirty="0">
                <a:solidFill>
                  <a:srgbClr val="000000"/>
                </a:solidFill>
                <a:effectLst/>
                <a:latin typeface="Tahoma" panose="020B0604030504040204" pitchFamily="34" charset="0"/>
              </a:rPr>
              <a:t>(Herbert Alexander Simon)</a:t>
            </a:r>
            <a:r>
              <a:rPr lang="zh-CN" altLang="en-US" b="0" i="0" dirty="0">
                <a:solidFill>
                  <a:srgbClr val="000000"/>
                </a:solidFill>
                <a:effectLst/>
                <a:latin typeface="Tahoma" panose="020B0604030504040204" pitchFamily="34" charset="0"/>
              </a:rPr>
              <a:t>和艾伦</a:t>
            </a:r>
            <a:r>
              <a:rPr lang="en-US" altLang="zh-CN" b="0" i="0" dirty="0">
                <a:solidFill>
                  <a:srgbClr val="000000"/>
                </a:solidFill>
                <a:effectLst/>
                <a:latin typeface="Tahoma" panose="020B0604030504040204" pitchFamily="34" charset="0"/>
              </a:rPr>
              <a:t>·</a:t>
            </a:r>
            <a:r>
              <a:rPr lang="zh-CN" altLang="en-US" b="0" i="0" dirty="0">
                <a:solidFill>
                  <a:srgbClr val="000000"/>
                </a:solidFill>
                <a:effectLst/>
                <a:latin typeface="Tahoma" panose="020B0604030504040204" pitchFamily="34" charset="0"/>
              </a:rPr>
              <a:t>纽厄尔</a:t>
            </a:r>
            <a:r>
              <a:rPr lang="en-US" altLang="zh-CN" b="0" i="0" dirty="0">
                <a:solidFill>
                  <a:srgbClr val="000000"/>
                </a:solidFill>
                <a:effectLst/>
                <a:latin typeface="Tahoma" panose="020B0604030504040204" pitchFamily="34" charset="0"/>
              </a:rPr>
              <a:t>(Allen Newell),</a:t>
            </a:r>
            <a:r>
              <a:rPr lang="zh-CN" altLang="en-US" b="0" i="0" dirty="0">
                <a:solidFill>
                  <a:srgbClr val="000000"/>
                </a:solidFill>
                <a:effectLst/>
                <a:latin typeface="Tahoma" panose="020B0604030504040204" pitchFamily="34" charset="0"/>
              </a:rPr>
              <a:t>这是图灵奖首次同时授予两位学者。</a:t>
            </a:r>
            <a:endParaRPr lang="en-US" altLang="zh-CN" b="0" i="0" dirty="0">
              <a:solidFill>
                <a:srgbClr val="000000"/>
              </a:solidFill>
              <a:effectLst/>
              <a:latin typeface="Tahoma" panose="020B0604030504040204" pitchFamily="34" charset="0"/>
            </a:endParaRPr>
          </a:p>
          <a:p>
            <a:endParaRPr lang="en-US" altLang="zh-CN" b="0" i="0" dirty="0">
              <a:solidFill>
                <a:srgbClr val="000000"/>
              </a:solidFill>
              <a:effectLst/>
              <a:latin typeface="Tahoma" panose="020B0604030504040204" pitchFamily="34" charset="0"/>
            </a:endParaRPr>
          </a:p>
          <a:p>
            <a:pPr marL="228600" indent="-228600" algn="l">
              <a:buAutoNum type="arabicParenBoth"/>
            </a:pPr>
            <a:r>
              <a:rPr lang="zh-CN" altLang="en-US" b="0" i="0" dirty="0">
                <a:solidFill>
                  <a:srgbClr val="191919"/>
                </a:solidFill>
                <a:effectLst/>
                <a:latin typeface="PingFang SC"/>
              </a:rPr>
              <a:t>符号主义</a:t>
            </a:r>
            <a:r>
              <a:rPr lang="en-US" altLang="zh-CN" b="0" i="0" dirty="0">
                <a:solidFill>
                  <a:srgbClr val="191919"/>
                </a:solidFill>
                <a:effectLst/>
                <a:latin typeface="PingFang SC"/>
              </a:rPr>
              <a:t>(</a:t>
            </a:r>
            <a:r>
              <a:rPr lang="en-US" altLang="zh-CN" b="0" i="0" dirty="0" err="1">
                <a:solidFill>
                  <a:srgbClr val="191919"/>
                </a:solidFill>
                <a:effectLst/>
                <a:latin typeface="PingFang SC"/>
              </a:rPr>
              <a:t>symbolicism</a:t>
            </a:r>
            <a:r>
              <a:rPr lang="en-US" altLang="zh-CN" b="0" i="0" dirty="0">
                <a:solidFill>
                  <a:srgbClr val="191919"/>
                </a:solidFill>
                <a:effectLst/>
                <a:latin typeface="PingFang SC"/>
              </a:rPr>
              <a:t>)</a:t>
            </a:r>
            <a:r>
              <a:rPr lang="zh-CN" altLang="en-US" b="0" i="0" dirty="0">
                <a:solidFill>
                  <a:srgbClr val="191919"/>
                </a:solidFill>
                <a:effectLst/>
                <a:latin typeface="PingFang SC"/>
              </a:rPr>
              <a:t>，又称为逻辑主义、心理学派或计算机学派，其原理主要为物理符号系统</a:t>
            </a:r>
            <a:r>
              <a:rPr lang="en-US" altLang="zh-CN" b="0" i="0" dirty="0">
                <a:solidFill>
                  <a:srgbClr val="191919"/>
                </a:solidFill>
                <a:effectLst/>
                <a:latin typeface="PingFang SC"/>
              </a:rPr>
              <a:t>(</a:t>
            </a:r>
            <a:r>
              <a:rPr lang="zh-CN" altLang="en-US" b="0" i="0" dirty="0">
                <a:solidFill>
                  <a:srgbClr val="191919"/>
                </a:solidFill>
                <a:effectLst/>
                <a:latin typeface="PingFang SC"/>
              </a:rPr>
              <a:t>即符号操作系统</a:t>
            </a:r>
            <a:r>
              <a:rPr lang="en-US" altLang="zh-CN" b="0" i="0" dirty="0">
                <a:solidFill>
                  <a:srgbClr val="191919"/>
                </a:solidFill>
                <a:effectLst/>
                <a:latin typeface="PingFang SC"/>
              </a:rPr>
              <a:t>)</a:t>
            </a:r>
            <a:r>
              <a:rPr lang="zh-CN" altLang="en-US" b="0" i="0" dirty="0">
                <a:solidFill>
                  <a:srgbClr val="191919"/>
                </a:solidFill>
                <a:effectLst/>
                <a:latin typeface="PingFang SC"/>
              </a:rPr>
              <a:t>假设和有限合理性原理。正是这些符号主义者，早在</a:t>
            </a:r>
            <a:r>
              <a:rPr lang="en-US" altLang="zh-CN" b="0" i="0" dirty="0">
                <a:solidFill>
                  <a:srgbClr val="191919"/>
                </a:solidFill>
                <a:effectLst/>
                <a:latin typeface="PingFang SC"/>
              </a:rPr>
              <a:t>1956</a:t>
            </a:r>
            <a:r>
              <a:rPr lang="zh-CN" altLang="en-US" b="0" i="0" dirty="0">
                <a:solidFill>
                  <a:srgbClr val="191919"/>
                </a:solidFill>
                <a:effectLst/>
                <a:latin typeface="PingFang SC"/>
              </a:rPr>
              <a:t>年首先采用“人工智能”这个术语。后来又发展了启发式算法</a:t>
            </a:r>
            <a:r>
              <a:rPr lang="en-US" altLang="zh-CN" b="0" i="0" dirty="0">
                <a:solidFill>
                  <a:srgbClr val="191919"/>
                </a:solidFill>
                <a:effectLst/>
                <a:latin typeface="PingFang SC"/>
              </a:rPr>
              <a:t>&gt;</a:t>
            </a:r>
            <a:r>
              <a:rPr lang="zh-CN" altLang="en-US" b="0" i="0" dirty="0">
                <a:solidFill>
                  <a:srgbClr val="191919"/>
                </a:solidFill>
                <a:effectLst/>
                <a:latin typeface="PingFang SC"/>
              </a:rPr>
              <a:t>专家系统</a:t>
            </a:r>
            <a:r>
              <a:rPr lang="en-US" altLang="zh-CN" b="0" i="0" dirty="0">
                <a:solidFill>
                  <a:srgbClr val="191919"/>
                </a:solidFill>
                <a:effectLst/>
                <a:latin typeface="PingFang SC"/>
              </a:rPr>
              <a:t>&gt;</a:t>
            </a:r>
            <a:r>
              <a:rPr lang="zh-CN" altLang="en-US" b="0" i="0" dirty="0">
                <a:solidFill>
                  <a:srgbClr val="191919"/>
                </a:solidFill>
                <a:effectLst/>
                <a:latin typeface="PingFang SC"/>
              </a:rPr>
              <a:t>知识工程理论与技术，并在</a:t>
            </a:r>
            <a:r>
              <a:rPr lang="en-US" altLang="zh-CN" b="0" i="0" dirty="0">
                <a:solidFill>
                  <a:srgbClr val="191919"/>
                </a:solidFill>
                <a:effectLst/>
                <a:latin typeface="PingFang SC"/>
              </a:rPr>
              <a:t>20</a:t>
            </a:r>
            <a:r>
              <a:rPr lang="zh-CN" altLang="en-US" b="0" i="0" dirty="0">
                <a:solidFill>
                  <a:srgbClr val="191919"/>
                </a:solidFill>
                <a:effectLst/>
                <a:latin typeface="PingFang SC"/>
              </a:rPr>
              <a:t>世纪</a:t>
            </a:r>
            <a:r>
              <a:rPr lang="en-US" altLang="zh-CN" b="0" i="0" dirty="0">
                <a:solidFill>
                  <a:srgbClr val="191919"/>
                </a:solidFill>
                <a:effectLst/>
                <a:latin typeface="PingFang SC"/>
              </a:rPr>
              <a:t>80</a:t>
            </a:r>
            <a:r>
              <a:rPr lang="zh-CN" altLang="en-US" b="0" i="0" dirty="0">
                <a:solidFill>
                  <a:srgbClr val="191919"/>
                </a:solidFill>
                <a:effectLst/>
                <a:latin typeface="PingFang SC"/>
              </a:rPr>
              <a:t>年代取得很大发展。</a:t>
            </a:r>
            <a:endParaRPr lang="en-US" altLang="zh-CN" b="0" i="0" dirty="0">
              <a:solidFill>
                <a:srgbClr val="191919"/>
              </a:solidFill>
              <a:effectLst/>
              <a:latin typeface="PingFang SC"/>
            </a:endParaRPr>
          </a:p>
          <a:p>
            <a:pPr marL="0" indent="0" algn="l">
              <a:buNone/>
            </a:pPr>
            <a:endParaRPr lang="zh-CN" altLang="en-US" b="0" i="0" dirty="0">
              <a:solidFill>
                <a:srgbClr val="191919"/>
              </a:solidFill>
              <a:effectLst/>
              <a:latin typeface="PingFang SC"/>
            </a:endParaRPr>
          </a:p>
          <a:p>
            <a:pPr algn="l"/>
            <a:r>
              <a:rPr lang="en-US" altLang="zh-CN" b="0" i="0" dirty="0">
                <a:solidFill>
                  <a:srgbClr val="191919"/>
                </a:solidFill>
                <a:effectLst/>
                <a:latin typeface="PingFang SC"/>
              </a:rPr>
              <a:t>(2) </a:t>
            </a:r>
            <a:r>
              <a:rPr lang="zh-CN" altLang="en-US" b="0" i="0" dirty="0">
                <a:solidFill>
                  <a:srgbClr val="191919"/>
                </a:solidFill>
                <a:effectLst/>
                <a:latin typeface="PingFang SC"/>
              </a:rPr>
              <a:t>连接主义</a:t>
            </a:r>
            <a:r>
              <a:rPr lang="en-US" altLang="zh-CN" b="0" i="0" dirty="0">
                <a:solidFill>
                  <a:srgbClr val="191919"/>
                </a:solidFill>
                <a:effectLst/>
                <a:latin typeface="PingFang SC"/>
              </a:rPr>
              <a:t>(connectionism)</a:t>
            </a:r>
            <a:r>
              <a:rPr lang="zh-CN" altLang="en-US" b="0" i="0" dirty="0">
                <a:solidFill>
                  <a:srgbClr val="191919"/>
                </a:solidFill>
                <a:effectLst/>
                <a:latin typeface="PingFang SC"/>
              </a:rPr>
              <a:t>，又称为仿生学派或生理学派，其主要原理为神经网络及神经网络间的连接机制与学习算法。</a:t>
            </a:r>
            <a:endParaRPr lang="en-US" altLang="zh-CN" b="0"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en-US" altLang="zh-CN" b="0" i="0" dirty="0">
                <a:solidFill>
                  <a:srgbClr val="191919"/>
                </a:solidFill>
                <a:effectLst/>
                <a:latin typeface="PingFang SC"/>
              </a:rPr>
              <a:t>(3) </a:t>
            </a:r>
            <a:r>
              <a:rPr lang="zh-CN" altLang="en-US" b="0" i="0" dirty="0">
                <a:solidFill>
                  <a:srgbClr val="191919"/>
                </a:solidFill>
                <a:effectLst/>
                <a:latin typeface="PingFang SC"/>
              </a:rPr>
              <a:t>行为主义</a:t>
            </a:r>
            <a:r>
              <a:rPr lang="en-US" altLang="zh-CN" b="0" i="0" dirty="0">
                <a:solidFill>
                  <a:srgbClr val="191919"/>
                </a:solidFill>
                <a:effectLst/>
                <a:latin typeface="PingFang SC"/>
              </a:rPr>
              <a:t>(</a:t>
            </a:r>
            <a:r>
              <a:rPr lang="en-US" altLang="zh-CN" b="0" i="0" dirty="0" err="1">
                <a:solidFill>
                  <a:srgbClr val="191919"/>
                </a:solidFill>
                <a:effectLst/>
                <a:latin typeface="PingFang SC"/>
              </a:rPr>
              <a:t>actionism</a:t>
            </a:r>
            <a:r>
              <a:rPr lang="en-US" altLang="zh-CN" b="0" i="0" dirty="0">
                <a:solidFill>
                  <a:srgbClr val="191919"/>
                </a:solidFill>
                <a:effectLst/>
                <a:latin typeface="PingFang SC"/>
              </a:rPr>
              <a:t>)</a:t>
            </a:r>
            <a:r>
              <a:rPr lang="zh-CN" altLang="en-US" b="0" i="0" dirty="0">
                <a:solidFill>
                  <a:srgbClr val="191919"/>
                </a:solidFill>
                <a:effectLst/>
                <a:latin typeface="PingFang SC"/>
              </a:rPr>
              <a:t>，又称为进化主义或控制论学派，其原理为控制论及感知</a:t>
            </a:r>
            <a:r>
              <a:rPr lang="en-US" altLang="zh-CN" b="0" i="0" dirty="0">
                <a:solidFill>
                  <a:srgbClr val="191919"/>
                </a:solidFill>
                <a:effectLst/>
                <a:latin typeface="PingFang SC"/>
              </a:rPr>
              <a:t>-</a:t>
            </a:r>
            <a:r>
              <a:rPr lang="zh-CN" altLang="en-US" b="0" i="0" dirty="0">
                <a:solidFill>
                  <a:srgbClr val="191919"/>
                </a:solidFill>
                <a:effectLst/>
                <a:latin typeface="PingFang SC"/>
              </a:rPr>
              <a:t>动作型控制系统早期的研究工作重点是模拟人在控制过程中的智能行为和作用，如对自寻优、自适应、自镇定、自组织和自学习等控制论系统的研究，并进行“控制论动物”的研制。</a:t>
            </a:r>
          </a:p>
          <a:p>
            <a:endParaRPr lang="zh-CN" altLang="en-US" dirty="0"/>
          </a:p>
        </p:txBody>
      </p:sp>
      <p:sp>
        <p:nvSpPr>
          <p:cNvPr id="4" name="灯片编号占位符 3"/>
          <p:cNvSpPr>
            <a:spLocks noGrp="1"/>
          </p:cNvSpPr>
          <p:nvPr>
            <p:ph type="sldNum" sz="quarter" idx="5"/>
          </p:nvPr>
        </p:nvSpPr>
        <p:spPr/>
        <p:txBody>
          <a:bodyPr/>
          <a:lstStyle/>
          <a:p>
            <a:fld id="{F71CCA86-EDB4-4A8E-81D1-FD3C4825D266}" type="slidenum">
              <a:rPr lang="zh-CN" altLang="en-US" smtClean="0"/>
              <a:t>11</a:t>
            </a:fld>
            <a:endParaRPr lang="zh-CN" altLang="en-US"/>
          </a:p>
        </p:txBody>
      </p:sp>
    </p:spTree>
    <p:extLst>
      <p:ext uri="{BB962C8B-B14F-4D97-AF65-F5344CB8AC3E}">
        <p14:creationId xmlns:p14="http://schemas.microsoft.com/office/powerpoint/2010/main" val="117213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53C"/>
                </a:solidFill>
                <a:effectLst/>
                <a:latin typeface="Biaodian Pro Sans GB"/>
              </a:rPr>
              <a:t>1962</a:t>
            </a:r>
            <a:r>
              <a:rPr lang="zh-CN" altLang="en-US" b="0" i="0" dirty="0">
                <a:solidFill>
                  <a:srgbClr val="33353C"/>
                </a:solidFill>
                <a:effectLst/>
                <a:latin typeface="Biaodian Pro Sans GB"/>
              </a:rPr>
              <a:t>年</a:t>
            </a:r>
            <a:r>
              <a:rPr lang="zh-CN" altLang="en-US" dirty="0"/>
              <a:t>，</a:t>
            </a:r>
            <a:r>
              <a:rPr lang="en-US" altLang="zh-CN" b="0" i="0" dirty="0">
                <a:solidFill>
                  <a:srgbClr val="33353C"/>
                </a:solidFill>
                <a:effectLst/>
                <a:latin typeface="Biaodian Pro Sans GB"/>
              </a:rPr>
              <a:t>IBM</a:t>
            </a:r>
            <a:r>
              <a:rPr lang="zh-CN" altLang="en-US" b="0" i="0" dirty="0">
                <a:solidFill>
                  <a:srgbClr val="33353C"/>
                </a:solidFill>
                <a:effectLst/>
                <a:latin typeface="Biaodian Pro Sans GB"/>
              </a:rPr>
              <a:t>的阿瑟</a:t>
            </a:r>
            <a:r>
              <a:rPr lang="en-US" altLang="zh-CN" dirty="0"/>
              <a:t>·</a:t>
            </a:r>
            <a:r>
              <a:rPr lang="zh-CN" altLang="en-US" b="0" i="0" dirty="0">
                <a:solidFill>
                  <a:srgbClr val="33353C"/>
                </a:solidFill>
                <a:effectLst/>
                <a:latin typeface="Biaodian Pro Sans GB"/>
              </a:rPr>
              <a:t>萨缪尔开发的西洋跳棋程序战胜了一位盲人下棋高手时</a:t>
            </a:r>
            <a:r>
              <a:rPr lang="zh-CN" altLang="en-US" dirty="0"/>
              <a:t>，</a:t>
            </a:r>
            <a:r>
              <a:rPr lang="zh-CN" altLang="en-US" b="0" i="0" dirty="0">
                <a:solidFill>
                  <a:srgbClr val="33353C"/>
                </a:solidFill>
                <a:effectLst/>
                <a:latin typeface="Biaodian Pro Sans GB"/>
              </a:rPr>
              <a:t>掀起了一股人工智能的浪潮</a:t>
            </a:r>
            <a:br>
              <a:rPr lang="zh-CN" altLang="en-US" dirty="0"/>
            </a:br>
            <a:r>
              <a:rPr lang="en-US" altLang="zh-CN" dirty="0"/>
              <a:t>1997</a:t>
            </a:r>
            <a:r>
              <a:rPr lang="zh-CN" altLang="en-US" dirty="0"/>
              <a:t>年，</a:t>
            </a:r>
            <a:r>
              <a:rPr lang="zh-CN" altLang="en-US" b="0" i="0" dirty="0">
                <a:solidFill>
                  <a:srgbClr val="F73131"/>
                </a:solidFill>
                <a:effectLst/>
                <a:latin typeface="Arial" panose="020B0604020202020204" pitchFamily="34" charset="0"/>
              </a:rPr>
              <a:t>深蓝</a:t>
            </a:r>
            <a:r>
              <a:rPr lang="zh-CN" altLang="en-US" b="0" i="0" dirty="0">
                <a:solidFill>
                  <a:srgbClr val="333333"/>
                </a:solidFill>
                <a:effectLst/>
                <a:latin typeface="Arial" panose="020B0604020202020204" pitchFamily="34" charset="0"/>
              </a:rPr>
              <a:t>是美国</a:t>
            </a:r>
            <a:r>
              <a:rPr lang="en-US" altLang="zh-CN" b="0" i="0" dirty="0">
                <a:solidFill>
                  <a:srgbClr val="F73131"/>
                </a:solidFill>
                <a:effectLst/>
                <a:latin typeface="Arial" panose="020B0604020202020204" pitchFamily="34" charset="0"/>
              </a:rPr>
              <a:t>IBM</a:t>
            </a:r>
            <a:r>
              <a:rPr lang="zh-CN" altLang="en-US" b="0" i="0" dirty="0">
                <a:solidFill>
                  <a:srgbClr val="333333"/>
                </a:solidFill>
                <a:effectLst/>
                <a:latin typeface="Arial" panose="020B0604020202020204" pitchFamily="34" charset="0"/>
              </a:rPr>
              <a:t>公司生产的一台超级国际象棋电脑，重</a:t>
            </a:r>
            <a:r>
              <a:rPr lang="en-US" altLang="zh-CN" b="0" i="0" dirty="0">
                <a:solidFill>
                  <a:srgbClr val="333333"/>
                </a:solidFill>
                <a:effectLst/>
                <a:latin typeface="Arial" panose="020B0604020202020204" pitchFamily="34" charset="0"/>
              </a:rPr>
              <a:t>1270</a:t>
            </a:r>
            <a:r>
              <a:rPr lang="zh-CN" altLang="en-US" b="0" i="0" dirty="0">
                <a:solidFill>
                  <a:srgbClr val="333333"/>
                </a:solidFill>
                <a:effectLst/>
                <a:latin typeface="Arial" panose="020B0604020202020204" pitchFamily="34" charset="0"/>
              </a:rPr>
              <a:t>公斤，有</a:t>
            </a:r>
            <a:r>
              <a:rPr lang="en-US" altLang="zh-CN" b="0" i="0" dirty="0">
                <a:solidFill>
                  <a:srgbClr val="333333"/>
                </a:solidFill>
                <a:effectLst/>
                <a:latin typeface="Arial" panose="020B0604020202020204" pitchFamily="34" charset="0"/>
              </a:rPr>
              <a:t>32</a:t>
            </a:r>
            <a:r>
              <a:rPr lang="zh-CN" altLang="en-US" b="0" i="0" dirty="0">
                <a:solidFill>
                  <a:srgbClr val="333333"/>
                </a:solidFill>
                <a:effectLst/>
                <a:latin typeface="Arial" panose="020B0604020202020204" pitchFamily="34" charset="0"/>
              </a:rPr>
              <a:t>个大脑（微处理器），每秒钟可以计算</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亿步。“</a:t>
            </a:r>
            <a:r>
              <a:rPr lang="zh-CN" altLang="en-US" b="0" i="0" dirty="0">
                <a:solidFill>
                  <a:srgbClr val="F73131"/>
                </a:solidFill>
                <a:effectLst/>
                <a:latin typeface="Arial" panose="020B0604020202020204" pitchFamily="34" charset="0"/>
              </a:rPr>
              <a:t>深蓝</a:t>
            </a:r>
            <a:r>
              <a:rPr lang="zh-CN" altLang="en-US" b="0" i="0" dirty="0">
                <a:solidFill>
                  <a:srgbClr val="333333"/>
                </a:solidFill>
                <a:effectLst/>
                <a:latin typeface="Arial" panose="020B0604020202020204" pitchFamily="34" charset="0"/>
              </a:rPr>
              <a:t>”输入了一百多年来优秀棋手的对局两百多万局。</a:t>
            </a:r>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12</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919"/>
                </a:solidFill>
                <a:effectLst/>
                <a:latin typeface="PingFang SC"/>
              </a:rPr>
              <a:t>摩尔（</a:t>
            </a:r>
            <a:r>
              <a:rPr lang="en-US" altLang="zh-CN" b="0" i="0" dirty="0">
                <a:solidFill>
                  <a:srgbClr val="191919"/>
                </a:solidFill>
                <a:effectLst/>
                <a:latin typeface="PingFang SC"/>
              </a:rPr>
              <a:t>More</a:t>
            </a:r>
            <a:r>
              <a:rPr lang="zh-CN" altLang="en-US" b="0" i="0" dirty="0">
                <a:solidFill>
                  <a:srgbClr val="191919"/>
                </a:solidFill>
                <a:effectLst/>
                <a:latin typeface="PingFang SC"/>
              </a:rPr>
              <a:t>）、麦卡锡（</a:t>
            </a:r>
            <a:r>
              <a:rPr lang="en-US" altLang="zh-CN" b="0" i="0" dirty="0">
                <a:solidFill>
                  <a:srgbClr val="333333"/>
                </a:solidFill>
                <a:effectLst/>
                <a:latin typeface="Arial" panose="020B0604020202020204" pitchFamily="34" charset="0"/>
              </a:rPr>
              <a:t>McCarthy</a:t>
            </a:r>
            <a:r>
              <a:rPr lang="zh-CN" altLang="en-US" b="0" i="0" dirty="0">
                <a:solidFill>
                  <a:srgbClr val="191919"/>
                </a:solidFill>
                <a:effectLst/>
                <a:latin typeface="PingFang SC"/>
              </a:rPr>
              <a:t>）、明斯基（</a:t>
            </a:r>
            <a:r>
              <a:rPr lang="en-US" altLang="zh-CN" b="0" i="0" dirty="0">
                <a:solidFill>
                  <a:srgbClr val="333333"/>
                </a:solidFill>
                <a:effectLst/>
                <a:latin typeface="Arial" panose="020B0604020202020204" pitchFamily="34" charset="0"/>
              </a:rPr>
              <a:t>Minsky</a:t>
            </a:r>
            <a:r>
              <a:rPr lang="zh-CN" altLang="en-US" b="0" i="0" dirty="0">
                <a:solidFill>
                  <a:srgbClr val="191919"/>
                </a:solidFill>
                <a:effectLst/>
                <a:latin typeface="PingFang SC"/>
              </a:rPr>
              <a:t>）、塞弗里奇（</a:t>
            </a:r>
            <a:r>
              <a:rPr lang="en-US" altLang="zh-CN" b="0" i="0" dirty="0">
                <a:solidFill>
                  <a:srgbClr val="191919"/>
                </a:solidFill>
                <a:effectLst/>
                <a:latin typeface="PingFang SC"/>
              </a:rPr>
              <a:t>Selfridge</a:t>
            </a:r>
            <a:r>
              <a:rPr lang="zh-CN" altLang="en-US" b="0" i="0" dirty="0">
                <a:solidFill>
                  <a:srgbClr val="191919"/>
                </a:solidFill>
                <a:effectLst/>
                <a:latin typeface="PingFang SC"/>
              </a:rPr>
              <a:t>）、所罗门诺夫（</a:t>
            </a:r>
            <a:r>
              <a:rPr lang="en-US" altLang="zh-CN" b="0" i="0" dirty="0" err="1">
                <a:solidFill>
                  <a:srgbClr val="191919"/>
                </a:solidFill>
                <a:effectLst/>
                <a:latin typeface="PingFang SC"/>
              </a:rPr>
              <a:t>Solomonoff</a:t>
            </a:r>
            <a:r>
              <a:rPr lang="zh-CN" altLang="en-US" b="0" i="0" dirty="0">
                <a:solidFill>
                  <a:srgbClr val="191919"/>
                </a:solidFill>
                <a:effectLst/>
                <a:latin typeface="PingFang SC"/>
              </a:rPr>
              <a:t>）</a:t>
            </a:r>
            <a:endParaRPr lang="en-US" altLang="zh-CN" b="0" i="0" dirty="0">
              <a:solidFill>
                <a:srgbClr val="191919"/>
              </a:solidFill>
              <a:effectLst/>
              <a:latin typeface="PingFang SC"/>
            </a:endParaRPr>
          </a:p>
          <a:p>
            <a:endParaRPr lang="en-US" altLang="zh-CN" b="0" i="0" dirty="0">
              <a:solidFill>
                <a:srgbClr val="191919"/>
              </a:solidFill>
              <a:effectLst/>
              <a:latin typeface="PingFang SC"/>
            </a:endParaRPr>
          </a:p>
          <a:p>
            <a:r>
              <a:rPr lang="zh-CN" altLang="en-US" b="0" i="0" dirty="0">
                <a:solidFill>
                  <a:srgbClr val="333333"/>
                </a:solidFill>
                <a:effectLst/>
                <a:latin typeface="Arial" panose="020B0604020202020204" pitchFamily="34" charset="0"/>
              </a:rPr>
              <a:t>图灵奖（</a:t>
            </a:r>
            <a:r>
              <a:rPr lang="en-US" altLang="zh-CN" b="0" i="0" dirty="0">
                <a:solidFill>
                  <a:srgbClr val="333333"/>
                </a:solidFill>
                <a:effectLst/>
                <a:latin typeface="Arial" panose="020B0604020202020204" pitchFamily="34" charset="0"/>
              </a:rPr>
              <a:t>Turing Award</a:t>
            </a:r>
            <a:r>
              <a:rPr lang="zh-CN" altLang="en-US" b="0" i="0" dirty="0">
                <a:solidFill>
                  <a:srgbClr val="333333"/>
                </a:solidFill>
                <a:effectLst/>
                <a:latin typeface="Arial" panose="020B0604020202020204" pitchFamily="34" charset="0"/>
              </a:rPr>
              <a:t>），全称</a:t>
            </a:r>
            <a:r>
              <a:rPr lang="en-US" altLang="zh-CN" b="0" i="0" dirty="0">
                <a:solidFill>
                  <a:srgbClr val="333333"/>
                </a:solidFill>
                <a:effectLst/>
                <a:latin typeface="Arial" panose="020B0604020202020204" pitchFamily="34" charset="0"/>
              </a:rPr>
              <a:t>A.M.</a:t>
            </a:r>
            <a:r>
              <a:rPr lang="zh-CN" altLang="en-US" b="0" i="0" dirty="0">
                <a:solidFill>
                  <a:srgbClr val="333333"/>
                </a:solidFill>
                <a:effectLst/>
                <a:latin typeface="Arial" panose="020B0604020202020204" pitchFamily="34" charset="0"/>
              </a:rPr>
              <a:t>图灵奖（</a:t>
            </a:r>
            <a:r>
              <a:rPr lang="en-US" altLang="zh-CN" b="0" i="0" dirty="0">
                <a:solidFill>
                  <a:srgbClr val="333333"/>
                </a:solidFill>
                <a:effectLst/>
                <a:latin typeface="Arial" panose="020B0604020202020204" pitchFamily="34" charset="0"/>
              </a:rPr>
              <a:t>ACM</a:t>
            </a:r>
            <a:r>
              <a:rPr lang="zh-CN" altLang="en-US" b="1" i="0" dirty="0">
                <a:solidFill>
                  <a:srgbClr val="333333"/>
                </a:solidFill>
                <a:effectLst/>
                <a:latin typeface="Arial" panose="020B0604020202020204" pitchFamily="34" charset="0"/>
              </a:rPr>
              <a:t> </a:t>
            </a:r>
            <a:r>
              <a:rPr lang="en-US" altLang="zh-CN" b="0" i="0" dirty="0">
                <a:solidFill>
                  <a:srgbClr val="333333"/>
                </a:solidFill>
                <a:effectLst/>
                <a:latin typeface="Arial" panose="020B0604020202020204" pitchFamily="34" charset="0"/>
              </a:rPr>
              <a:t>A.M Turing Award</a:t>
            </a:r>
            <a:r>
              <a:rPr lang="zh-CN" altLang="en-US" b="0" i="0" dirty="0">
                <a:solidFill>
                  <a:srgbClr val="333333"/>
                </a:solidFill>
                <a:effectLst/>
                <a:latin typeface="Arial" panose="020B0604020202020204" pitchFamily="34" charset="0"/>
              </a:rPr>
              <a:t>），是由</a:t>
            </a:r>
            <a:r>
              <a:rPr lang="zh-CN" altLang="en-US" b="0" i="0" u="none" strike="noStrike" dirty="0">
                <a:solidFill>
                  <a:srgbClr val="136EC2"/>
                </a:solidFill>
                <a:effectLst/>
                <a:latin typeface="Arial" panose="020B0604020202020204" pitchFamily="34" charset="0"/>
                <a:hlinkClick r:id="rId3"/>
              </a:rPr>
              <a:t>美国计算机协会</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ACM</a:t>
            </a:r>
            <a:r>
              <a:rPr lang="zh-CN" altLang="en-US" b="0" i="0" dirty="0">
                <a:solidFill>
                  <a:srgbClr val="333333"/>
                </a:solidFill>
                <a:effectLst/>
                <a:latin typeface="Arial" panose="020B0604020202020204" pitchFamily="34" charset="0"/>
              </a:rPr>
              <a:t>）于</a:t>
            </a:r>
            <a:r>
              <a:rPr lang="en-US" altLang="zh-CN" b="0" i="0" dirty="0">
                <a:solidFill>
                  <a:srgbClr val="333333"/>
                </a:solidFill>
                <a:effectLst/>
                <a:latin typeface="Arial" panose="020B0604020202020204" pitchFamily="34" charset="0"/>
              </a:rPr>
              <a:t>1966</a:t>
            </a:r>
            <a:r>
              <a:rPr lang="zh-CN" altLang="en-US" b="0" i="0" dirty="0">
                <a:solidFill>
                  <a:srgbClr val="333333"/>
                </a:solidFill>
                <a:effectLst/>
                <a:latin typeface="Arial" panose="020B0604020202020204" pitchFamily="34" charset="0"/>
              </a:rPr>
              <a:t>年设立的计算机奖项，名称取自</a:t>
            </a:r>
            <a:r>
              <a:rPr lang="zh-CN" altLang="en-US" b="0" i="0" u="none" strike="noStrike" dirty="0">
                <a:solidFill>
                  <a:srgbClr val="136EC2"/>
                </a:solidFill>
                <a:effectLst/>
                <a:latin typeface="Arial" panose="020B0604020202020204" pitchFamily="34" charset="0"/>
                <a:hlinkClick r:id="rId4"/>
              </a:rPr>
              <a:t>艾伦</a:t>
            </a:r>
            <a:r>
              <a:rPr lang="en-US" altLang="zh-CN" b="0" i="0" u="none" strike="noStrike" dirty="0">
                <a:solidFill>
                  <a:srgbClr val="136EC2"/>
                </a:solidFill>
                <a:effectLst/>
                <a:latin typeface="Arial" panose="020B0604020202020204" pitchFamily="34" charset="0"/>
                <a:hlinkClick r:id="rId4"/>
              </a:rPr>
              <a:t>·</a:t>
            </a:r>
            <a:r>
              <a:rPr lang="zh-CN" altLang="en-US" b="0" i="0" u="none" strike="noStrike" dirty="0">
                <a:solidFill>
                  <a:srgbClr val="136EC2"/>
                </a:solidFill>
                <a:effectLst/>
                <a:latin typeface="Arial" panose="020B0604020202020204" pitchFamily="34" charset="0"/>
                <a:hlinkClick r:id="rId4"/>
              </a:rPr>
              <a:t>麦席森</a:t>
            </a:r>
            <a:r>
              <a:rPr lang="en-US" altLang="zh-CN" b="0" i="0" u="none" strike="noStrike" dirty="0">
                <a:solidFill>
                  <a:srgbClr val="136EC2"/>
                </a:solidFill>
                <a:effectLst/>
                <a:latin typeface="Arial" panose="020B0604020202020204" pitchFamily="34" charset="0"/>
                <a:hlinkClick r:id="rId4"/>
              </a:rPr>
              <a:t>·</a:t>
            </a:r>
            <a:r>
              <a:rPr lang="zh-CN" altLang="en-US" b="0" i="0" u="none" strike="noStrike" dirty="0">
                <a:solidFill>
                  <a:srgbClr val="136EC2"/>
                </a:solidFill>
                <a:effectLst/>
                <a:latin typeface="Arial" panose="020B0604020202020204" pitchFamily="34" charset="0"/>
                <a:hlinkClick r:id="rId4"/>
              </a:rPr>
              <a:t>图灵</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Alan M. Turing</a:t>
            </a:r>
            <a:r>
              <a:rPr lang="zh-CN" altLang="en-US" b="0" i="0" dirty="0">
                <a:solidFill>
                  <a:srgbClr val="333333"/>
                </a:solidFill>
                <a:effectLst/>
                <a:latin typeface="Arial" panose="020B0604020202020204" pitchFamily="34" charset="0"/>
              </a:rPr>
              <a:t>），旨在奖励对计算机事业作出重要贡献的个人 。图灵奖对获奖条件要求极高，评奖程序极严，一般每年仅授予一名计算机科学家。图灵奖是计算机领域的国际最高奖项，被誉为“计算机界的</a:t>
            </a:r>
            <a:r>
              <a:rPr lang="zh-CN" altLang="en-US" b="0" i="0" u="none" strike="noStrike" dirty="0">
                <a:solidFill>
                  <a:srgbClr val="136EC2"/>
                </a:solidFill>
                <a:effectLst/>
                <a:latin typeface="Arial" panose="020B0604020202020204" pitchFamily="34" charset="0"/>
                <a:hlinkClick r:id="rId5"/>
              </a:rPr>
              <a:t>诺贝尔奖</a:t>
            </a:r>
            <a:r>
              <a:rPr lang="zh-CN" altLang="en-US" b="0" i="0" dirty="0">
                <a:solidFill>
                  <a:srgbClr val="333333"/>
                </a:solidFill>
                <a:effectLst/>
                <a:latin typeface="Arial" panose="020B0604020202020204" pitchFamily="34" charset="0"/>
              </a:rPr>
              <a:t>”</a:t>
            </a:r>
            <a:r>
              <a:rPr lang="zh-CN" altLang="en-US" b="1" i="0" dirty="0">
                <a:solidFill>
                  <a:srgbClr val="333333"/>
                </a:solidFill>
                <a:effectLst/>
                <a:latin typeface="Arial" panose="020B0604020202020204" pitchFamily="34" charset="0"/>
              </a:rPr>
              <a:t>。</a:t>
            </a:r>
            <a:endParaRPr lang="zh-CN" altLang="en-US" dirty="0"/>
          </a:p>
        </p:txBody>
      </p:sp>
      <p:sp>
        <p:nvSpPr>
          <p:cNvPr id="4" name="灯片编号占位符 3"/>
          <p:cNvSpPr>
            <a:spLocks noGrp="1"/>
          </p:cNvSpPr>
          <p:nvPr>
            <p:ph type="sldNum" sz="quarter" idx="5"/>
          </p:nvPr>
        </p:nvSpPr>
        <p:spPr/>
        <p:txBody>
          <a:bodyPr/>
          <a:lstStyle/>
          <a:p>
            <a:fld id="{25CC84EE-17A2-4844-BAFF-D33D28291A1A}" type="slidenum">
              <a:rPr kumimoji="1" lang="zh-CN" altLang="en-US" smtClean="0"/>
              <a:t>13</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092F5A-B62F-4B7E-9BB9-08C1A1C2A61F}" type="datetimeFigureOut">
              <a:rPr lang="zh-CN" altLang="en-US" smtClean="0"/>
              <a:t>2021/10/9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92F5A-B62F-4B7E-9BB9-08C1A1C2A61F}" type="datetimeFigureOut">
              <a:rPr lang="zh-CN" altLang="en-US" smtClean="0"/>
              <a:t>2021/10/9</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EF626-F2E7-47E8-A3E5-EAE9C4555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GIF"/><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GIF"/></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jpeg"/><Relationship Id="rId11" Type="http://schemas.openxmlformats.org/officeDocument/2006/relationships/image" Target="../media/image86.jpeg"/><Relationship Id="rId5" Type="http://schemas.openxmlformats.org/officeDocument/2006/relationships/image" Target="../media/image80.jpeg"/><Relationship Id="rId10" Type="http://schemas.openxmlformats.org/officeDocument/2006/relationships/image" Target="../media/image85.jpeg"/><Relationship Id="rId4" Type="http://schemas.openxmlformats.org/officeDocument/2006/relationships/image" Target="../media/image79.jpeg"/><Relationship Id="rId9" Type="http://schemas.openxmlformats.org/officeDocument/2006/relationships/image" Target="../media/image84.jpeg"/></Relationships>
</file>

<file path=ppt/slides/_rels/slide27.xml.rels><?xml version="1.0" encoding="UTF-8" standalone="yes"?>
<Relationships xmlns="http://schemas.openxmlformats.org/package/2006/relationships"><Relationship Id="rId3" Type="http://schemas.openxmlformats.org/officeDocument/2006/relationships/image" Target="../media/image88.GIF"/><Relationship Id="rId7" Type="http://schemas.openxmlformats.org/officeDocument/2006/relationships/image" Target="../media/image92.GIF"/><Relationship Id="rId2" Type="http://schemas.openxmlformats.org/officeDocument/2006/relationships/image" Target="../media/image87.GIF"/><Relationship Id="rId1" Type="http://schemas.openxmlformats.org/officeDocument/2006/relationships/slideLayout" Target="../slideLayouts/slideLayout2.xml"/><Relationship Id="rId6" Type="http://schemas.openxmlformats.org/officeDocument/2006/relationships/image" Target="../media/image91.GIF"/><Relationship Id="rId5" Type="http://schemas.openxmlformats.org/officeDocument/2006/relationships/image" Target="../media/image90.GIF"/><Relationship Id="rId4" Type="http://schemas.openxmlformats.org/officeDocument/2006/relationships/image" Target="../media/image89.GIF"/></Relationships>
</file>

<file path=ppt/slides/_rels/slide2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GIF"/><Relationship Id="rId7" Type="http://schemas.openxmlformats.org/officeDocument/2006/relationships/image" Target="../media/image98.png"/><Relationship Id="rId2" Type="http://schemas.openxmlformats.org/officeDocument/2006/relationships/image" Target="../media/image93.GIF"/><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106.GIF"/><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image" Target="../media/image100.GIF"/><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GIF"/><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GIF"/><Relationship Id="rId7" Type="http://schemas.openxmlformats.org/officeDocument/2006/relationships/image" Target="../media/image11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0.GIF"/><Relationship Id="rId5" Type="http://schemas.openxmlformats.org/officeDocument/2006/relationships/image" Target="../media/image109.GIF"/><Relationship Id="rId10" Type="http://schemas.openxmlformats.org/officeDocument/2006/relationships/image" Target="../media/image95.png"/><Relationship Id="rId4" Type="http://schemas.openxmlformats.org/officeDocument/2006/relationships/image" Target="../media/image108.png"/><Relationship Id="rId9" Type="http://schemas.openxmlformats.org/officeDocument/2006/relationships/image" Target="../media/image113.jpeg"/></Relationships>
</file>

<file path=ppt/slides/_rels/slide31.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slideLayout" Target="../slideLayouts/slideLayout2.xml"/><Relationship Id="rId7" Type="http://schemas.openxmlformats.org/officeDocument/2006/relationships/image" Target="../media/image117.jpeg"/><Relationship Id="rId12" Type="http://schemas.openxmlformats.org/officeDocument/2006/relationships/image" Target="../media/image12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jpeg"/><Relationship Id="rId10" Type="http://schemas.openxmlformats.org/officeDocument/2006/relationships/image" Target="../media/image120.jpeg"/><Relationship Id="rId4" Type="http://schemas.openxmlformats.org/officeDocument/2006/relationships/image" Target="../media/image114.GIF"/><Relationship Id="rId9" Type="http://schemas.openxmlformats.org/officeDocument/2006/relationships/image" Target="../media/image119.jpeg"/></Relationships>
</file>

<file path=ppt/slides/_rels/slide32.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media" Target="../media/media3.mid"/><Relationship Id="rId7" Type="http://schemas.openxmlformats.org/officeDocument/2006/relationships/image" Target="../media/image124.jpeg"/><Relationship Id="rId12" Type="http://schemas.openxmlformats.org/officeDocument/2006/relationships/image" Target="../media/image9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slideLayout" Target="../slideLayouts/slideLayout2.xml"/><Relationship Id="rId10" Type="http://schemas.openxmlformats.org/officeDocument/2006/relationships/image" Target="../media/image122.png"/><Relationship Id="rId4" Type="http://schemas.openxmlformats.org/officeDocument/2006/relationships/audio" Target="../media/media3.mid"/><Relationship Id="rId9" Type="http://schemas.openxmlformats.org/officeDocument/2006/relationships/image" Target="../media/image126.png"/></Relationships>
</file>

<file path=ppt/slides/_rels/slide33.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image" Target="../media/image128.jpeg"/><Relationship Id="rId7"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image" Target="../media/image130.tiff"/><Relationship Id="rId4" Type="http://schemas.openxmlformats.org/officeDocument/2006/relationships/image" Target="../media/image129.png"/><Relationship Id="rId9" Type="http://schemas.openxmlformats.org/officeDocument/2006/relationships/image" Target="../media/image134.GIF"/></Relationships>
</file>

<file path=ppt/slides/_rels/slide34.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136.jpeg"/><Relationship Id="rId7" Type="http://schemas.openxmlformats.org/officeDocument/2006/relationships/image" Target="../media/image140.jpeg"/><Relationship Id="rId2" Type="http://schemas.openxmlformats.org/officeDocument/2006/relationships/image" Target="../media/image135.GIF"/><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GIF"/><Relationship Id="rId4" Type="http://schemas.openxmlformats.org/officeDocument/2006/relationships/image" Target="../media/image137.jpe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4.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image" Target="../media/image142.jpeg"/><Relationship Id="rId7" Type="http://schemas.openxmlformats.org/officeDocument/2006/relationships/image" Target="../media/image14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1.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66.jpeg"/></Relationships>
</file>

<file path=ppt/slides/_rels/slide46.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irrors.tuna.tsinghua.edu.cn/anaconda/cloud/conda-forge" TargetMode="External"/><Relationship Id="rId2" Type="http://schemas.openxmlformats.org/officeDocument/2006/relationships/hyperlink" Target="https://mirrors.tuna.tsinghua.edu.cn/anaconda/pkgs/free/" TargetMode="External"/><Relationship Id="rId1" Type="http://schemas.openxmlformats.org/officeDocument/2006/relationships/slideLayout" Target="../slideLayouts/slideLayout2.xml"/><Relationship Id="rId4" Type="http://schemas.openxmlformats.org/officeDocument/2006/relationships/hyperlink" Target="https://mirrors.tuna.tsinghua.edu.cn/anaconda/cloud/msys2/"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5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1.png"/></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5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4.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fontScale="92500" lnSpcReduction="10000"/>
          </a:bodyPr>
          <a:lstStyle/>
          <a:p>
            <a:pPr>
              <a:lnSpc>
                <a:spcPct val="150000"/>
              </a:lnSpc>
            </a:pPr>
            <a:r>
              <a:rPr lang="zh-CN" altLang="en-US" b="1" dirty="0">
                <a:latin typeface="微软雅黑" panose="020B0503020204020204" pitchFamily="34" charset="-122"/>
                <a:ea typeface="微软雅黑" panose="020B0503020204020204" pitchFamily="34" charset="-122"/>
              </a:rPr>
              <a:t>汤臣薇</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tangchenwei@scu.edu.cn</a:t>
            </a:r>
          </a:p>
          <a:p>
            <a:pPr>
              <a:lnSpc>
                <a:spcPct val="150000"/>
              </a:lnSpc>
            </a:pPr>
            <a:r>
              <a:rPr lang="zh-CN" altLang="en-US" sz="2000" b="1" dirty="0">
                <a:latin typeface="微软雅黑" panose="020B0503020204020204" pitchFamily="34" charset="-122"/>
                <a:ea typeface="微软雅黑" panose="020B0503020204020204" pitchFamily="34" charset="-122"/>
              </a:rPr>
              <a:t>四川大学计算机学院（软件学院）</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数据智能与计算艺术实验室</a:t>
            </a: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sp>
        <p:nvSpPr>
          <p:cNvPr id="2" name="标题 1"/>
          <p:cNvSpPr>
            <a:spLocks noGrp="1"/>
          </p:cNvSpPr>
          <p:nvPr>
            <p:ph type="ctrTitle"/>
          </p:nvPr>
        </p:nvSpPr>
        <p:spPr>
          <a:xfrm>
            <a:off x="1736350" y="1647432"/>
            <a:ext cx="8577060" cy="1425921"/>
          </a:xfrm>
        </p:spPr>
        <p:txBody>
          <a:bodyPr>
            <a:normAutofit/>
          </a:bodyPr>
          <a:lstStyle/>
          <a:p>
            <a:r>
              <a:rPr lang="en-US" altLang="zh-CN" sz="7200" b="1" dirty="0">
                <a:latin typeface="Times New Roman" panose="02020603050405020304" pitchFamily="18" charset="0"/>
                <a:ea typeface="Segoe UI Black" panose="020B0A02040204020203" pitchFamily="34" charset="0"/>
                <a:cs typeface="Times New Roman" panose="02020603050405020304" pitchFamily="18" charset="0"/>
              </a:rPr>
              <a:t>DATA SCIENCE</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10</a:t>
            </a:fld>
            <a:endParaRPr kumimoji="1" lang="zh-CN" altLang="en-US">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p:cNvSpPr/>
          <p:nvPr/>
        </p:nvSpPr>
        <p:spPr>
          <a:xfrm>
            <a:off x="4358295" y="5774364"/>
            <a:ext cx="3570208" cy="691856"/>
          </a:xfrm>
          <a:prstGeom prst="rect">
            <a:avLst/>
          </a:prstGeom>
        </p:spPr>
        <p:txBody>
          <a:bodyPr wrap="none">
            <a:spAutoFit/>
          </a:bodyPr>
          <a:lstStyle/>
          <a:p>
            <a:pPr algn="ctr">
              <a:lnSpc>
                <a:spcPct val="190000"/>
              </a:lnSpc>
            </a:pPr>
            <a:r>
              <a:rPr lang="zh-CN" altLang="en-US" sz="2400" b="1" dirty="0">
                <a:solidFill>
                  <a:srgbClr val="C00000"/>
                </a:solidFill>
                <a:latin typeface="微软雅黑" panose="020B0503020204020204" pitchFamily="34" charset="-122"/>
                <a:ea typeface="微软雅黑" panose="020B0503020204020204" pitchFamily="34" charset="-122"/>
              </a:rPr>
              <a:t>人工智能是一门交叉学科</a:t>
            </a:r>
          </a:p>
        </p:txBody>
      </p:sp>
      <p:sp>
        <p:nvSpPr>
          <p:cNvPr id="13" name="文本框 12"/>
          <p:cNvSpPr txBox="1"/>
          <p:nvPr/>
        </p:nvSpPr>
        <p:spPr>
          <a:xfrm>
            <a:off x="1476215" y="2183772"/>
            <a:ext cx="835989" cy="2677656"/>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人工智能是一门前沿的综合学科</a:t>
            </a:r>
          </a:p>
        </p:txBody>
      </p:sp>
      <p:sp>
        <p:nvSpPr>
          <p:cNvPr id="14" name="文本框 13"/>
          <p:cNvSpPr txBox="1"/>
          <p:nvPr/>
        </p:nvSpPr>
        <p:spPr>
          <a:xfrm>
            <a:off x="9963509" y="1999106"/>
            <a:ext cx="886891" cy="3046988"/>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人工智能可以代替</a:t>
            </a:r>
          </a:p>
          <a:p>
            <a:r>
              <a:rPr kumimoji="1"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人类实现多种功能</a:t>
            </a: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11567" t="2644" r="10342"/>
          <a:stretch>
            <a:fillRect/>
          </a:stretch>
        </p:blipFill>
        <p:spPr>
          <a:xfrm>
            <a:off x="2513330" y="1294765"/>
            <a:ext cx="7192645" cy="4456430"/>
          </a:xfrm>
          <a:prstGeom prst="roundRect">
            <a:avLst>
              <a:gd name="adj" fmla="val 44510"/>
            </a:avLst>
          </a:prstGeom>
        </p:spPr>
      </p:pic>
      <p:sp>
        <p:nvSpPr>
          <p:cNvPr id="2" name="标题 1"/>
          <p:cNvSpPr txBox="1"/>
          <p:nvPr/>
        </p:nvSpPr>
        <p:spPr>
          <a:xfrm>
            <a:off x="10674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Artificial Intelligence (AI)?</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11</a:t>
            </a:fld>
            <a:endParaRPr kumimoji="1" lang="zh-CN" altLang="en-US">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6055690" y="6300213"/>
            <a:ext cx="3057247" cy="523220"/>
          </a:xfrm>
          <a:prstGeom prst="rect">
            <a:avLst/>
          </a:prstGeom>
          <a:noFill/>
        </p:spPr>
        <p:txBody>
          <a:bodyPr wrap="none" rtlCol="0">
            <a:spAutoFit/>
          </a:bodyPr>
          <a:lstStyle/>
          <a:p>
            <a:r>
              <a:rPr kumimoji="1"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人工智能孕育时期</a:t>
            </a:r>
          </a:p>
        </p:txBody>
      </p:sp>
      <p:grpSp>
        <p:nvGrpSpPr>
          <p:cNvPr id="43" name="组合 42"/>
          <p:cNvGrpSpPr/>
          <p:nvPr/>
        </p:nvGrpSpPr>
        <p:grpSpPr>
          <a:xfrm>
            <a:off x="760095" y="1263955"/>
            <a:ext cx="2122579" cy="2045095"/>
            <a:chOff x="797224" y="1547555"/>
            <a:chExt cx="2122579" cy="2045095"/>
          </a:xfrm>
        </p:grpSpPr>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b="23183"/>
            <a:stretch>
              <a:fillRect/>
            </a:stretch>
          </p:blipFill>
          <p:spPr>
            <a:xfrm>
              <a:off x="806432" y="1547555"/>
              <a:ext cx="1006711" cy="988788"/>
            </a:xfrm>
            <a:prstGeom prst="rect">
              <a:avLst/>
            </a:prstGeom>
            <a:ln>
              <a:solidFill>
                <a:srgbClr val="43556C"/>
              </a:solidFill>
            </a:ln>
            <a:effectLst/>
          </p:spPr>
        </p:pic>
        <p:sp>
          <p:nvSpPr>
            <p:cNvPr id="17" name="文本框 16"/>
            <p:cNvSpPr txBox="1"/>
            <p:nvPr/>
          </p:nvSpPr>
          <p:spPr>
            <a:xfrm>
              <a:off x="1814487" y="1670034"/>
              <a:ext cx="1105316" cy="738664"/>
            </a:xfrm>
            <a:prstGeom prst="rect">
              <a:avLst/>
            </a:prstGeom>
            <a:noFill/>
            <a:ln>
              <a:noFill/>
            </a:ln>
          </p:spPr>
          <p:txBody>
            <a:bodyPr wrap="square" rtlCol="0">
              <a:spAutoFit/>
            </a:bodyPr>
            <a:lstStyle/>
            <a:p>
              <a:r>
                <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以罗素为代表的</a:t>
              </a:r>
              <a:r>
                <a:rPr kumimoji="1"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数理逻辑</a:t>
              </a:r>
              <a:r>
                <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的发展</a:t>
              </a:r>
            </a:p>
          </p:txBody>
        </p:sp>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b="21702"/>
            <a:stretch>
              <a:fillRect/>
            </a:stretch>
          </p:blipFill>
          <p:spPr>
            <a:xfrm>
              <a:off x="797224" y="2536343"/>
              <a:ext cx="2121235" cy="1056307"/>
            </a:xfrm>
            <a:prstGeom prst="rect">
              <a:avLst/>
            </a:prstGeom>
            <a:ln>
              <a:solidFill>
                <a:srgbClr val="43556C"/>
              </a:solidFill>
            </a:ln>
            <a:effectLst/>
          </p:spPr>
        </p:pic>
      </p:grpSp>
      <p:sp>
        <p:nvSpPr>
          <p:cNvPr id="19" name="文本框 18"/>
          <p:cNvSpPr txBox="1"/>
          <p:nvPr/>
        </p:nvSpPr>
        <p:spPr>
          <a:xfrm>
            <a:off x="866811" y="3307638"/>
            <a:ext cx="1980029" cy="707886"/>
          </a:xfrm>
          <a:prstGeom prst="rect">
            <a:avLst/>
          </a:prstGeom>
          <a:noFill/>
        </p:spPr>
        <p:txBody>
          <a:bodyPr wrap="none" rtlCol="0">
            <a:spAutoFit/>
          </a:bodyPr>
          <a:lstStyle/>
          <a:p>
            <a:pPr algn="ct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丘奇和图灵</a:t>
            </a:r>
          </a:p>
          <a:p>
            <a:pPr algn="ctr"/>
            <a:r>
              <a:rPr kumimoji="1"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计算本质</a:t>
            </a: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的思想</a:t>
            </a:r>
          </a:p>
        </p:txBody>
      </p: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7885" y="1267930"/>
            <a:ext cx="2643434" cy="2044889"/>
          </a:xfrm>
          <a:prstGeom prst="rect">
            <a:avLst/>
          </a:prstGeom>
          <a:effectLst/>
        </p:spPr>
      </p:pic>
      <p:sp>
        <p:nvSpPr>
          <p:cNvPr id="22" name="矩形 21"/>
          <p:cNvSpPr/>
          <p:nvPr/>
        </p:nvSpPr>
        <p:spPr>
          <a:xfrm>
            <a:off x="6448039" y="3307638"/>
            <a:ext cx="2236510" cy="707886"/>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麦卡洛克和皮茨 </a:t>
            </a:r>
          </a:p>
          <a:p>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人工神经网络</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模型</a:t>
            </a:r>
          </a:p>
        </p:txBody>
      </p:sp>
      <p:sp>
        <p:nvSpPr>
          <p:cNvPr id="23" name="矩形 22"/>
          <p:cNvSpPr/>
          <p:nvPr/>
        </p:nvSpPr>
        <p:spPr>
          <a:xfrm>
            <a:off x="792541" y="5364272"/>
            <a:ext cx="2031325" cy="461665"/>
          </a:xfrm>
          <a:prstGeom prst="rect">
            <a:avLst/>
          </a:prstGeom>
        </p:spPr>
        <p:txBody>
          <a:bodyPr wrap="none">
            <a:spAutoFit/>
          </a:bodyPr>
          <a:lstStyle/>
          <a:p>
            <a:pPr algn="ctr"/>
            <a:r>
              <a:rPr kumimoji="1"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人工智能</a:t>
            </a:r>
            <a:r>
              <a:rPr kumimoji="1"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启蒙</a:t>
            </a:r>
          </a:p>
        </p:txBody>
      </p:sp>
      <p:sp>
        <p:nvSpPr>
          <p:cNvPr id="24" name="矩形 23"/>
          <p:cNvSpPr/>
          <p:nvPr/>
        </p:nvSpPr>
        <p:spPr>
          <a:xfrm>
            <a:off x="6250020" y="5364270"/>
            <a:ext cx="2646878" cy="461665"/>
          </a:xfrm>
          <a:prstGeom prst="rect">
            <a:avLst/>
          </a:prstGeom>
        </p:spPr>
        <p:txBody>
          <a:bodyPr wrap="none">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连接主义</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学派诞生</a:t>
            </a:r>
          </a:p>
        </p:txBody>
      </p:sp>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t="6758"/>
          <a:stretch>
            <a:fillRect/>
          </a:stretch>
        </p:blipFill>
        <p:spPr>
          <a:xfrm>
            <a:off x="9282156" y="1267930"/>
            <a:ext cx="2379872" cy="2035228"/>
          </a:xfrm>
          <a:prstGeom prst="rect">
            <a:avLst/>
          </a:prstGeom>
          <a:ln>
            <a:noFill/>
          </a:ln>
          <a:effectLst/>
        </p:spPr>
      </p:pic>
      <p:sp>
        <p:nvSpPr>
          <p:cNvPr id="27" name="文本框 26"/>
          <p:cNvSpPr txBox="1"/>
          <p:nvPr/>
        </p:nvSpPr>
        <p:spPr>
          <a:xfrm>
            <a:off x="9237612" y="3307638"/>
            <a:ext cx="2492990" cy="707886"/>
          </a:xfrm>
          <a:prstGeom prst="rect">
            <a:avLst/>
          </a:prstGeom>
          <a:noFill/>
        </p:spPr>
        <p:txBody>
          <a:bodyPr wrap="none" rtlCol="0">
            <a:spAutoFit/>
          </a:bodyPr>
          <a:lstStyle/>
          <a:p>
            <a:pPr algn="ct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维纳和</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麦克洛克等人</a:t>
            </a:r>
          </a:p>
          <a:p>
            <a:pPr algn="ct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提出</a:t>
            </a:r>
            <a:r>
              <a:rPr kumimoji="1"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控制论</a:t>
            </a:r>
          </a:p>
        </p:txBody>
      </p:sp>
      <p:sp>
        <p:nvSpPr>
          <p:cNvPr id="28" name="矩形 27"/>
          <p:cNvSpPr/>
          <p:nvPr/>
        </p:nvSpPr>
        <p:spPr>
          <a:xfrm>
            <a:off x="9148158" y="5364201"/>
            <a:ext cx="2646878" cy="461665"/>
          </a:xfrm>
          <a:prstGeom prst="rect">
            <a:avLst/>
          </a:prstGeom>
        </p:spPr>
        <p:txBody>
          <a:bodyPr wrap="none">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行为主义</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学派诞生</a:t>
            </a:r>
          </a:p>
        </p:txBody>
      </p:sp>
      <p:sp>
        <p:nvSpPr>
          <p:cNvPr id="30" name="矩形 29"/>
          <p:cNvSpPr/>
          <p:nvPr/>
        </p:nvSpPr>
        <p:spPr>
          <a:xfrm>
            <a:off x="3541273" y="3307638"/>
            <a:ext cx="2236510" cy="707886"/>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纽厄尔和西蒙等人</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逻辑演绎</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系统</a:t>
            </a:r>
          </a:p>
        </p:txBody>
      </p:sp>
      <p:sp>
        <p:nvSpPr>
          <p:cNvPr id="31" name="矩形 30"/>
          <p:cNvSpPr/>
          <p:nvPr/>
        </p:nvSpPr>
        <p:spPr>
          <a:xfrm>
            <a:off x="3323579" y="5364271"/>
            <a:ext cx="2646878" cy="461665"/>
          </a:xfrm>
          <a:prstGeom prst="rect">
            <a:avLst/>
          </a:prstGeom>
        </p:spPr>
        <p:txBody>
          <a:bodyPr wrap="none">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符号主义</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学派诞生</a:t>
            </a:r>
          </a:p>
        </p:txBody>
      </p:sp>
      <p:pic>
        <p:nvPicPr>
          <p:cNvPr id="33" name="图片 32"/>
          <p:cNvPicPr>
            <a:picLocks noChangeAspect="1"/>
          </p:cNvPicPr>
          <p:nvPr/>
        </p:nvPicPr>
        <p:blipFill rotWithShape="1">
          <a:blip r:embed="rId7" cstate="print">
            <a:extLst>
              <a:ext uri="{28A0092B-C50C-407E-A947-70E740481C1C}">
                <a14:useLocalDpi xmlns:a14="http://schemas.microsoft.com/office/drawing/2010/main" val="0"/>
              </a:ext>
            </a:extLst>
          </a:blip>
          <a:srcRect r="16793"/>
          <a:stretch>
            <a:fillRect/>
          </a:stretch>
        </p:blipFill>
        <p:spPr>
          <a:xfrm>
            <a:off x="3387610" y="1267930"/>
            <a:ext cx="2543836" cy="2048864"/>
          </a:xfrm>
          <a:prstGeom prst="rect">
            <a:avLst/>
          </a:prstGeom>
          <a:ln>
            <a:noFill/>
          </a:ln>
          <a:effectLst/>
        </p:spPr>
      </p:pic>
      <p:sp>
        <p:nvSpPr>
          <p:cNvPr id="2" name="箭头: 右 1"/>
          <p:cNvSpPr/>
          <p:nvPr/>
        </p:nvSpPr>
        <p:spPr>
          <a:xfrm>
            <a:off x="286466" y="4361009"/>
            <a:ext cx="11531456" cy="614685"/>
          </a:xfrm>
          <a:prstGeom prst="rightArrow">
            <a:avLst>
              <a:gd name="adj1" fmla="val 50000"/>
              <a:gd name="adj2" fmla="val 65227"/>
            </a:avLst>
          </a:prstGeom>
          <a:solidFill>
            <a:srgbClr val="43556C"/>
          </a:solidFill>
          <a:ln>
            <a:solidFill>
              <a:srgbClr val="43556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35296" y="4056351"/>
            <a:ext cx="1224000" cy="1224000"/>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171775" y="4308528"/>
            <a:ext cx="1345083" cy="707886"/>
          </a:xfrm>
          <a:prstGeom prst="rect">
            <a:avLst/>
          </a:prstGeom>
          <a:noFill/>
        </p:spPr>
        <p:txBody>
          <a:bodyPr wrap="square" rtlCol="0">
            <a:spAutoFit/>
          </a:bodyPr>
          <a:lstStyle/>
          <a:p>
            <a:pPr algn="ctr"/>
            <a:r>
              <a:rPr kumimoji="1" lang="en-US" altLang="zh-CN"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20</a:t>
            </a:r>
            <a:r>
              <a:rPr kumimoji="1" lang="zh-CN" altLang="en-US"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世纪</a:t>
            </a:r>
            <a:r>
              <a:rPr kumimoji="1" lang="en-US" altLang="zh-CN"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30 ~40</a:t>
            </a:r>
            <a:r>
              <a:rPr kumimoji="1" lang="zh-CN" altLang="en-US"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年代</a:t>
            </a:r>
          </a:p>
        </p:txBody>
      </p:sp>
      <p:sp>
        <p:nvSpPr>
          <p:cNvPr id="34" name="椭圆 33"/>
          <p:cNvSpPr/>
          <p:nvPr/>
        </p:nvSpPr>
        <p:spPr>
          <a:xfrm>
            <a:off x="4063321" y="4056351"/>
            <a:ext cx="1224000" cy="1224000"/>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070739" y="4314408"/>
            <a:ext cx="1209163" cy="707886"/>
          </a:xfrm>
          <a:prstGeom prst="rect">
            <a:avLst/>
          </a:prstGeom>
          <a:noFill/>
        </p:spPr>
        <p:txBody>
          <a:bodyPr wrap="square" rtlCol="0">
            <a:spAutoFit/>
          </a:bodyPr>
          <a:lstStyle/>
          <a:p>
            <a:pPr algn="ctr"/>
            <a:r>
              <a:rPr kumimoji="1" lang="en-US" altLang="zh-CN"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20</a:t>
            </a:r>
            <a:r>
              <a:rPr kumimoji="1" lang="zh-CN" altLang="en-US"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世纪</a:t>
            </a:r>
            <a:r>
              <a:rPr kumimoji="1" lang="en-US" altLang="zh-CN"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30</a:t>
            </a:r>
            <a:r>
              <a:rPr kumimoji="1" lang="zh-CN" altLang="en-US"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年代</a:t>
            </a:r>
          </a:p>
        </p:txBody>
      </p:sp>
      <p:sp>
        <p:nvSpPr>
          <p:cNvPr id="35" name="椭圆 34"/>
          <p:cNvSpPr/>
          <p:nvPr/>
        </p:nvSpPr>
        <p:spPr>
          <a:xfrm>
            <a:off x="6941784" y="4056351"/>
            <a:ext cx="1224000" cy="1224000"/>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6900918" y="4468296"/>
            <a:ext cx="1345083" cy="400110"/>
          </a:xfrm>
          <a:prstGeom prst="rect">
            <a:avLst/>
          </a:prstGeom>
          <a:noFill/>
        </p:spPr>
        <p:txBody>
          <a:bodyPr wrap="square" rtlCol="0">
            <a:spAutoFit/>
          </a:bodyPr>
          <a:lstStyle/>
          <a:p>
            <a:pPr algn="ctr"/>
            <a:r>
              <a:rPr kumimoji="1" lang="en-US" altLang="zh-CN"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1943</a:t>
            </a:r>
            <a:r>
              <a:rPr kumimoji="1" lang="zh-CN" altLang="en-US"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年</a:t>
            </a:r>
          </a:p>
        </p:txBody>
      </p:sp>
      <p:sp>
        <p:nvSpPr>
          <p:cNvPr id="36" name="椭圆 35"/>
          <p:cNvSpPr/>
          <p:nvPr/>
        </p:nvSpPr>
        <p:spPr>
          <a:xfrm>
            <a:off x="9859598" y="4056351"/>
            <a:ext cx="1224000" cy="1224000"/>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9799056" y="4468296"/>
            <a:ext cx="1345083" cy="400110"/>
          </a:xfrm>
          <a:prstGeom prst="rect">
            <a:avLst/>
          </a:prstGeom>
          <a:noFill/>
        </p:spPr>
        <p:txBody>
          <a:bodyPr wrap="square" rtlCol="0">
            <a:spAutoFit/>
          </a:bodyPr>
          <a:lstStyle/>
          <a:p>
            <a:pPr algn="ctr"/>
            <a:r>
              <a:rPr kumimoji="1" lang="en-US" altLang="zh-CN"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1948</a:t>
            </a:r>
            <a:r>
              <a:rPr kumimoji="1" lang="zh-CN" altLang="en-US" sz="2000" b="1" dirty="0">
                <a:solidFill>
                  <a:srgbClr val="43556C"/>
                </a:solidFill>
                <a:latin typeface="微软雅黑" panose="020B0503020204020204" pitchFamily="34" charset="-122"/>
                <a:ea typeface="微软雅黑" panose="020B0503020204020204" pitchFamily="34" charset="-122"/>
                <a:cs typeface="微软雅黑" panose="020B0503020204020204" pitchFamily="34" charset="-122"/>
              </a:rPr>
              <a:t>年</a:t>
            </a:r>
          </a:p>
        </p:txBody>
      </p:sp>
      <p:sp>
        <p:nvSpPr>
          <p:cNvPr id="44" name="左大括号 43"/>
          <p:cNvSpPr/>
          <p:nvPr/>
        </p:nvSpPr>
        <p:spPr>
          <a:xfrm rot="16200000" flipV="1">
            <a:off x="7416167" y="1813881"/>
            <a:ext cx="337799" cy="8419936"/>
          </a:xfrm>
          <a:prstGeom prst="leftBrace">
            <a:avLst>
              <a:gd name="adj1" fmla="val 26692"/>
              <a:gd name="adj2" fmla="val 50000"/>
            </a:avLst>
          </a:prstGeom>
          <a:noFill/>
          <a:ln w="28575">
            <a:solidFill>
              <a:srgbClr val="4B5D7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 name="直接连接符 4"/>
          <p:cNvCxnSpPr/>
          <p:nvPr/>
        </p:nvCxnSpPr>
        <p:spPr>
          <a:xfrm>
            <a:off x="3589799" y="554400"/>
            <a:ext cx="5006401"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461784" y="200457"/>
            <a:ext cx="3262432" cy="707886"/>
          </a:xfrm>
          <a:prstGeom prst="rect">
            <a:avLst/>
          </a:prstGeom>
          <a:solidFill>
            <a:schemeClr val="bg1"/>
          </a:solidFill>
        </p:spPr>
        <p:txBody>
          <a:bodyPr wrap="none" rtlCol="0">
            <a:spAutoFit/>
          </a:bodyPr>
          <a:lstStyle/>
          <a:p>
            <a:pPr algn="ct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人工智能起源</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3589799" y="554400"/>
            <a:ext cx="5006401"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48824" y="200457"/>
            <a:ext cx="4288353" cy="707886"/>
          </a:xfrm>
          <a:prstGeom prst="rect">
            <a:avLst/>
          </a:prstGeom>
          <a:solidFill>
            <a:schemeClr val="bg1"/>
          </a:solidFill>
        </p:spPr>
        <p:txBody>
          <a:bodyPr wrap="none" rtlCol="0">
            <a:spAutoFit/>
          </a:bodyPr>
          <a:lstStyle/>
          <a:p>
            <a:pPr algn="ct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人工智能发展历程</a:t>
            </a:r>
          </a:p>
        </p:txBody>
      </p:sp>
      <p:pic>
        <p:nvPicPr>
          <p:cNvPr id="22" name="图片 21"/>
          <p:cNvPicPr>
            <a:picLocks noChangeAspect="1"/>
          </p:cNvPicPr>
          <p:nvPr/>
        </p:nvPicPr>
        <p:blipFill>
          <a:blip r:embed="rId3"/>
          <a:stretch>
            <a:fillRect/>
          </a:stretch>
        </p:blipFill>
        <p:spPr>
          <a:xfrm>
            <a:off x="525145" y="1196975"/>
            <a:ext cx="2785018" cy="2664000"/>
          </a:xfrm>
          <a:prstGeom prst="rect">
            <a:avLst/>
          </a:prstGeom>
          <a:ln>
            <a:solidFill>
              <a:srgbClr val="43556C"/>
            </a:solidFill>
          </a:ln>
        </p:spPr>
      </p:pic>
      <p:pic>
        <p:nvPicPr>
          <p:cNvPr id="23" name="图片 22"/>
          <p:cNvPicPr>
            <a:picLocks noChangeAspect="1"/>
          </p:cNvPicPr>
          <p:nvPr/>
        </p:nvPicPr>
        <p:blipFill rotWithShape="1">
          <a:blip r:embed="rId4"/>
          <a:srcRect l="2113" r="3111"/>
          <a:stretch>
            <a:fillRect/>
          </a:stretch>
        </p:blipFill>
        <p:spPr>
          <a:xfrm>
            <a:off x="5510530" y="1196975"/>
            <a:ext cx="3382266" cy="2664000"/>
          </a:xfrm>
          <a:prstGeom prst="rect">
            <a:avLst/>
          </a:prstGeom>
          <a:ln>
            <a:solidFill>
              <a:srgbClr val="43556C"/>
            </a:solidFill>
          </a:ln>
        </p:spPr>
      </p:pic>
      <p:pic>
        <p:nvPicPr>
          <p:cNvPr id="24" name="图片 23"/>
          <p:cNvPicPr>
            <a:picLocks noChangeAspect="1"/>
          </p:cNvPicPr>
          <p:nvPr/>
        </p:nvPicPr>
        <p:blipFill>
          <a:blip r:embed="rId5"/>
          <a:stretch>
            <a:fillRect/>
          </a:stretch>
        </p:blipFill>
        <p:spPr>
          <a:xfrm>
            <a:off x="525145" y="3966845"/>
            <a:ext cx="3326881" cy="2664000"/>
          </a:xfrm>
          <a:prstGeom prst="rect">
            <a:avLst/>
          </a:prstGeom>
          <a:ln>
            <a:solidFill>
              <a:srgbClr val="43556C"/>
            </a:solidFill>
          </a:ln>
        </p:spPr>
      </p:pic>
      <p:sp>
        <p:nvSpPr>
          <p:cNvPr id="10" name="矩形 9"/>
          <p:cNvSpPr/>
          <p:nvPr/>
        </p:nvSpPr>
        <p:spPr>
          <a:xfrm>
            <a:off x="3310358" y="2113411"/>
            <a:ext cx="792480" cy="1198880"/>
          </a:xfrm>
          <a:prstGeom prst="rect">
            <a:avLst/>
          </a:prstGeom>
        </p:spPr>
        <p:txBody>
          <a:bodyPr wrap="none">
            <a:spAutoFit/>
          </a:bodyPr>
          <a:lstStyle/>
          <a:p>
            <a:pPr algn="l"/>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跳棋</a:t>
            </a:r>
            <a:endPar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l"/>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1962 </a:t>
            </a:r>
          </a:p>
          <a:p>
            <a:pPr algn="l"/>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IBM</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p:cNvSpPr/>
          <p:nvPr/>
        </p:nvSpPr>
        <p:spPr>
          <a:xfrm>
            <a:off x="8892420" y="2113411"/>
            <a:ext cx="2121535" cy="1198880"/>
          </a:xfrm>
          <a:prstGeom prst="rect">
            <a:avLst/>
          </a:prstGeom>
        </p:spPr>
        <p:txBody>
          <a:bodyPr wrap="none">
            <a:spAutoFit/>
          </a:bodyPr>
          <a:lstStyle/>
          <a:p>
            <a:pPr algn="l"/>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国际象棋</a:t>
            </a:r>
            <a:endPar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l"/>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1997 </a:t>
            </a:r>
          </a:p>
          <a:p>
            <a:pPr algn="l"/>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IBM </a:t>
            </a:r>
            <a:r>
              <a:rPr kumimoji="1"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DeepBlue</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p:cNvSpPr/>
          <p:nvPr/>
        </p:nvSpPr>
        <p:spPr>
          <a:xfrm>
            <a:off x="3851910" y="4514215"/>
            <a:ext cx="1406525" cy="1568450"/>
          </a:xfrm>
          <a:prstGeom prst="rect">
            <a:avLst/>
          </a:prstGeom>
        </p:spPr>
        <p:txBody>
          <a:bodyPr wrap="square">
            <a:spAutoFit/>
          </a:bodyPr>
          <a:lstStyle/>
          <a:p>
            <a:pPr algn="l"/>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围棋</a:t>
            </a:r>
            <a:endPar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l"/>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2016 </a:t>
            </a:r>
          </a:p>
          <a:p>
            <a:pPr algn="l"/>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谷歌 </a:t>
            </a:r>
          </a:p>
          <a:p>
            <a:pPr algn="l"/>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AlphaGo</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 31"/>
          <p:cNvSpPr/>
          <p:nvPr/>
        </p:nvSpPr>
        <p:spPr>
          <a:xfrm>
            <a:off x="8752840" y="5890895"/>
            <a:ext cx="2323465" cy="200660"/>
          </a:xfrm>
          <a:prstGeom prst="rect">
            <a:avLst/>
          </a:prstGeom>
        </p:spPr>
        <p:txBody>
          <a:bodyPr wrap="square">
            <a:spAutoFit/>
          </a:bodyPr>
          <a:lstStyle/>
          <a:p>
            <a:pPr algn="l">
              <a:lnSpc>
                <a:spcPct val="120000"/>
              </a:lnSpc>
            </a:pPr>
            <a:r>
              <a:rPr lang="zh-CN" altLang="en-US" sz="200" dirty="0">
                <a:solidFill>
                  <a:srgbClr val="FFFFFF"/>
                </a:solidFill>
                <a:cs typeface="+mn-ea"/>
                <a:sym typeface="+mn-lt"/>
              </a:rPr>
              <a:t>星际争霸</a:t>
            </a:r>
            <a:endParaRPr lang="en-US" altLang="zh-CN" sz="200" dirty="0">
              <a:solidFill>
                <a:srgbClr val="FFFFFF"/>
              </a:solidFill>
              <a:cs typeface="+mn-ea"/>
              <a:sym typeface="+mn-lt"/>
            </a:endParaRPr>
          </a:p>
          <a:p>
            <a:pPr algn="l">
              <a:lnSpc>
                <a:spcPct val="120000"/>
              </a:lnSpc>
            </a:pPr>
            <a:r>
              <a:rPr lang="en-US" altLang="zh-CN" sz="200" dirty="0">
                <a:solidFill>
                  <a:srgbClr val="FFFFFF"/>
                </a:solidFill>
                <a:cs typeface="+mn-ea"/>
                <a:sym typeface="+mn-lt"/>
              </a:rPr>
              <a:t>2019</a:t>
            </a:r>
            <a:r>
              <a:rPr lang="zh-CN" altLang="en-US" sz="200" dirty="0">
                <a:solidFill>
                  <a:srgbClr val="FFFFFF"/>
                </a:solidFill>
                <a:cs typeface="+mn-ea"/>
                <a:sym typeface="+mn-lt"/>
              </a:rPr>
              <a:t>谷歌</a:t>
            </a:r>
            <a:r>
              <a:rPr lang="en-US" altLang="zh-CN" sz="200" dirty="0" err="1">
                <a:solidFill>
                  <a:srgbClr val="FFFFFF"/>
                </a:solidFill>
                <a:cs typeface="+mn-ea"/>
                <a:sym typeface="+mn-lt"/>
              </a:rPr>
              <a:t>AlphaStar</a:t>
            </a:r>
            <a:endParaRPr lang="zh-CN" altLang="en-US" sz="200" dirty="0">
              <a:solidFill>
                <a:srgbClr val="FFFFFF"/>
              </a:solidFill>
              <a:cs typeface="+mn-ea"/>
              <a:sym typeface="+mn-lt"/>
            </a:endParaRPr>
          </a:p>
          <a:p>
            <a:pPr algn="l">
              <a:lnSpc>
                <a:spcPct val="120000"/>
              </a:lnSpc>
            </a:pPr>
            <a:endParaRPr lang="zh-CN" altLang="en-US" sz="200" dirty="0">
              <a:solidFill>
                <a:srgbClr val="FFFFFF"/>
              </a:solidFill>
              <a:cs typeface="+mn-ea"/>
              <a:sym typeface="+mn-lt"/>
            </a:endParaRPr>
          </a:p>
        </p:txBody>
      </p:sp>
      <p:pic>
        <p:nvPicPr>
          <p:cNvPr id="4" name="图片 3"/>
          <p:cNvPicPr>
            <a:picLocks noChangeAspect="1"/>
          </p:cNvPicPr>
          <p:nvPr/>
        </p:nvPicPr>
        <p:blipFill>
          <a:blip r:embed="rId6"/>
          <a:stretch>
            <a:fillRect/>
          </a:stretch>
        </p:blipFill>
        <p:spPr>
          <a:xfrm>
            <a:off x="5511165" y="3966845"/>
            <a:ext cx="4597349" cy="2664000"/>
          </a:xfrm>
          <a:prstGeom prst="rect">
            <a:avLst/>
          </a:prstGeom>
        </p:spPr>
      </p:pic>
      <p:pic>
        <p:nvPicPr>
          <p:cNvPr id="5" name="图片 4"/>
          <p:cNvPicPr>
            <a:picLocks noChangeAspect="1"/>
          </p:cNvPicPr>
          <p:nvPr/>
        </p:nvPicPr>
        <p:blipFill rotWithShape="1">
          <a:blip r:embed="rId4"/>
          <a:srcRect l="2113" r="3111"/>
          <a:stretch>
            <a:fillRect/>
          </a:stretch>
        </p:blipFill>
        <p:spPr>
          <a:xfrm>
            <a:off x="5511165" y="1196975"/>
            <a:ext cx="3382266" cy="2664000"/>
          </a:xfrm>
          <a:prstGeom prst="rect">
            <a:avLst/>
          </a:prstGeom>
          <a:ln>
            <a:solidFill>
              <a:srgbClr val="43556C"/>
            </a:solidFill>
          </a:ln>
        </p:spPr>
      </p:pic>
      <p:sp>
        <p:nvSpPr>
          <p:cNvPr id="13" name="矩形 12"/>
          <p:cNvSpPr/>
          <p:nvPr/>
        </p:nvSpPr>
        <p:spPr>
          <a:xfrm>
            <a:off x="10108565" y="4514215"/>
            <a:ext cx="1689100" cy="1568450"/>
          </a:xfrm>
          <a:prstGeom prst="rect">
            <a:avLst/>
          </a:prstGeom>
        </p:spPr>
        <p:txBody>
          <a:bodyPr wrap="square">
            <a:spAutoFit/>
          </a:bodyPr>
          <a:lstStyle/>
          <a:p>
            <a:pPr algn="l"/>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星际争霸</a:t>
            </a:r>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2019 </a:t>
            </a:r>
          </a:p>
          <a:p>
            <a:pPr algn="l"/>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谷歌 </a:t>
            </a:r>
          </a:p>
          <a:p>
            <a:pPr algn="l"/>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AlphaStar</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a:xfrm>
            <a:off x="8576940" y="6356352"/>
            <a:ext cx="2743200" cy="365125"/>
          </a:xfrm>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13</a:t>
            </a:fld>
            <a:endParaRPr kumimoji="1" lang="zh-CN" altLang="en-US">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3589799" y="554400"/>
            <a:ext cx="5006401"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477560" y="200457"/>
            <a:ext cx="3230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达特茅斯会议</a:t>
            </a:r>
          </a:p>
        </p:txBody>
      </p:sp>
      <p:sp>
        <p:nvSpPr>
          <p:cNvPr id="2" name="矩形 1"/>
          <p:cNvSpPr/>
          <p:nvPr/>
        </p:nvSpPr>
        <p:spPr>
          <a:xfrm>
            <a:off x="241529" y="1969045"/>
            <a:ext cx="11673713" cy="4611087"/>
          </a:xfrm>
          <a:prstGeom prst="rect">
            <a:avLst/>
          </a:prstGeom>
          <a:solidFill>
            <a:srgbClr val="0909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86994" y="1086501"/>
            <a:ext cx="11750692" cy="707886"/>
          </a:xfrm>
          <a:prstGeom prst="rect">
            <a:avLst/>
          </a:prstGeom>
          <a:noFill/>
        </p:spPr>
        <p:txBody>
          <a:bodyPr wrap="square">
            <a:spAutoFit/>
          </a:bodyPr>
          <a:lstStyle/>
          <a:p>
            <a:pPr algn="dist"/>
            <a:r>
              <a:rPr lang="en-US" altLang="zh-CN" sz="20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1956</a:t>
            </a:r>
            <a:r>
              <a:rPr lang="zh-CN" altLang="en-US" sz="20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年</a:t>
            </a:r>
            <a:r>
              <a:rPr lang="zh-CN" altLang="en-US" sz="2000" b="1" i="0" dirty="0">
                <a:effectLst/>
                <a:latin typeface="Times New Roman" panose="02020603050405020304" pitchFamily="18" charset="0"/>
                <a:ea typeface="微软雅黑" panose="020B0503020204020204" pitchFamily="34" charset="-122"/>
                <a:cs typeface="Times New Roman" panose="02020603050405020304" pitchFamily="18" charset="0"/>
              </a:rPr>
              <a:t>，美国汉诺斯小镇的达特茅斯学院中，</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多名</a:t>
            </a:r>
            <a:r>
              <a:rPr lang="zh-CN" altLang="en-US" sz="2000" b="1" i="0" dirty="0">
                <a:effectLst/>
                <a:latin typeface="Times New Roman" panose="02020603050405020304" pitchFamily="18" charset="0"/>
                <a:ea typeface="微软雅黑" panose="020B0503020204020204" pitchFamily="34" charset="-122"/>
                <a:cs typeface="Times New Roman" panose="02020603050405020304" pitchFamily="18" charset="0"/>
              </a:rPr>
              <a:t>科学家聚在一起，讨论</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用机器来模仿人类学习以及其他方面的智能</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，并为会议讨论的内容起了一个名字</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人工智能</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1956</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年也就成为了人工智能元年</a:t>
            </a:r>
          </a:p>
        </p:txBody>
      </p:sp>
      <p:grpSp>
        <p:nvGrpSpPr>
          <p:cNvPr id="8" name="组合 7"/>
          <p:cNvGrpSpPr/>
          <p:nvPr/>
        </p:nvGrpSpPr>
        <p:grpSpPr>
          <a:xfrm>
            <a:off x="2847645" y="2000476"/>
            <a:ext cx="6344744" cy="4579656"/>
            <a:chOff x="2923628" y="2000476"/>
            <a:chExt cx="6344744" cy="4579656"/>
          </a:xfrm>
        </p:grpSpPr>
        <p:pic>
          <p:nvPicPr>
            <p:cNvPr id="48" name="图片 47"/>
            <p:cNvPicPr>
              <a:picLocks noChangeAspect="1"/>
            </p:cNvPicPr>
            <p:nvPr/>
          </p:nvPicPr>
          <p:blipFill rotWithShape="1">
            <a:blip r:embed="rId3">
              <a:extLst>
                <a:ext uri="{28A0092B-C50C-407E-A947-70E740481C1C}">
                  <a14:useLocalDpi xmlns:a14="http://schemas.microsoft.com/office/drawing/2010/main" val="0"/>
                </a:ext>
              </a:extLst>
            </a:blip>
            <a:srcRect l="1939" t="9680" r="1536" b="1032"/>
            <a:stretch>
              <a:fillRect/>
            </a:stretch>
          </p:blipFill>
          <p:spPr>
            <a:xfrm>
              <a:off x="2923628" y="2326487"/>
              <a:ext cx="6344744" cy="4253645"/>
            </a:xfrm>
            <a:prstGeom prst="rect">
              <a:avLst/>
            </a:prstGeom>
            <a:ln>
              <a:noFill/>
            </a:ln>
            <a:effectLst/>
          </p:spPr>
        </p:pic>
        <p:sp>
          <p:nvSpPr>
            <p:cNvPr id="23" name="文本框 22"/>
            <p:cNvSpPr txBox="1"/>
            <p:nvPr/>
          </p:nvSpPr>
          <p:spPr>
            <a:xfrm>
              <a:off x="3448475" y="2000476"/>
              <a:ext cx="888530" cy="369332"/>
            </a:xfrm>
            <a:prstGeom prst="rect">
              <a:avLst/>
            </a:prstGeom>
            <a:noFill/>
          </p:spPr>
          <p:txBody>
            <a:bodyPr wrap="square">
              <a:spAutoFit/>
            </a:bodyPr>
            <a:lstStyle/>
            <a:p>
              <a:pPr algn="ctr"/>
              <a:r>
                <a:rPr lang="en-US" altLang="zh-CN"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More</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p:cNvSpPr txBox="1"/>
            <p:nvPr/>
          </p:nvSpPr>
          <p:spPr>
            <a:xfrm>
              <a:off x="4337005" y="2230282"/>
              <a:ext cx="1218574" cy="369332"/>
            </a:xfrm>
            <a:prstGeom prst="rect">
              <a:avLst/>
            </a:prstGeom>
            <a:noFill/>
          </p:spPr>
          <p:txBody>
            <a:bodyPr wrap="square">
              <a:spAutoFit/>
            </a:bodyPr>
            <a:lstStyle/>
            <a:p>
              <a:pPr algn="ctr"/>
              <a:r>
                <a:rPr lang="en-US" altLang="zh-CN"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McCarthy</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p:cNvSpPr txBox="1"/>
            <p:nvPr/>
          </p:nvSpPr>
          <p:spPr>
            <a:xfrm>
              <a:off x="5586732" y="2300955"/>
              <a:ext cx="1012533" cy="369332"/>
            </a:xfrm>
            <a:prstGeom prst="rect">
              <a:avLst/>
            </a:prstGeom>
            <a:noFill/>
          </p:spPr>
          <p:txBody>
            <a:bodyPr wrap="square">
              <a:spAutoFit/>
            </a:bodyPr>
            <a:lstStyle/>
            <a:p>
              <a:pPr algn="ctr"/>
              <a:r>
                <a:rPr lang="en-US" altLang="zh-CN"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Minsky</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p:cNvSpPr txBox="1"/>
            <p:nvPr/>
          </p:nvSpPr>
          <p:spPr>
            <a:xfrm>
              <a:off x="6698749" y="2205157"/>
              <a:ext cx="1156248" cy="369332"/>
            </a:xfrm>
            <a:prstGeom prst="rect">
              <a:avLst/>
            </a:prstGeom>
            <a:noFill/>
          </p:spPr>
          <p:txBody>
            <a:bodyPr wrap="square">
              <a:spAutoFit/>
            </a:bodyPr>
            <a:lstStyle/>
            <a:p>
              <a:pPr algn="ctr"/>
              <a:r>
                <a:rPr lang="en-US" altLang="zh-CN"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Selfridge</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p:cNvSpPr txBox="1"/>
            <p:nvPr/>
          </p:nvSpPr>
          <p:spPr>
            <a:xfrm>
              <a:off x="7627048" y="2000476"/>
              <a:ext cx="1497236" cy="369332"/>
            </a:xfrm>
            <a:prstGeom prst="rect">
              <a:avLst/>
            </a:prstGeom>
            <a:noFill/>
          </p:spPr>
          <p:txBody>
            <a:bodyPr wrap="square">
              <a:spAutoFit/>
            </a:bodyPr>
            <a:lstStyle/>
            <a:p>
              <a:pPr algn="ctr"/>
              <a:r>
                <a:rPr lang="en-US" altLang="zh-CN" b="1" i="0" dirty="0" err="1">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Solomonoff</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9" name="文本框 28"/>
          <p:cNvSpPr txBox="1"/>
          <p:nvPr/>
        </p:nvSpPr>
        <p:spPr>
          <a:xfrm>
            <a:off x="241529" y="1992474"/>
            <a:ext cx="2426391" cy="4524315"/>
          </a:xfrm>
          <a:prstGeom prst="rect">
            <a:avLst/>
          </a:prstGeom>
          <a:noFill/>
        </p:spPr>
        <p:txBody>
          <a:bodyPr wrap="square">
            <a:spAutoFit/>
          </a:bodyPr>
          <a:lstStyle/>
          <a:p>
            <a:pPr marL="285750" indent="-285750">
              <a:buFont typeface="Wingdings" panose="05000000000000000000" pitchFamily="2" charset="2"/>
              <a:buChar char="Ø"/>
            </a:pPr>
            <a:r>
              <a:rPr lang="en-US" altLang="zh-CN"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More</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达特茅斯学院哲学系教授</a:t>
            </a:r>
            <a:endParaRPr lang="en-US" altLang="zh-CN" sz="1800"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McCarthy</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：计算机科学家、认知科学家、人工智能之父，因在人工智能领域的卓越贡而被授予</a:t>
            </a: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1971</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年</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图灵奖</a:t>
            </a: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Minsky</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：人工智能之父和框架理论的创立者；</a:t>
            </a: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1969</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年获</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图灵奖</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，是第一位获此殊荣的人工智能学者</a:t>
            </a:r>
          </a:p>
        </p:txBody>
      </p:sp>
      <p:sp>
        <p:nvSpPr>
          <p:cNvPr id="30" name="文本框 29"/>
          <p:cNvSpPr txBox="1"/>
          <p:nvPr/>
        </p:nvSpPr>
        <p:spPr>
          <a:xfrm>
            <a:off x="9372115" y="2055817"/>
            <a:ext cx="2426391" cy="3139321"/>
          </a:xfrm>
          <a:prstGeom prst="rect">
            <a:avLst/>
          </a:prstGeom>
          <a:noFill/>
        </p:spPr>
        <p:txBody>
          <a:bodyPr wrap="square">
            <a:spAutoFit/>
          </a:bodyPr>
          <a:lstStyle/>
          <a:p>
            <a:pPr marL="285750" indent="-285750">
              <a:buFont typeface="Wingdings" panose="05000000000000000000" pitchFamily="2" charset="2"/>
              <a:buChar char="Ø"/>
            </a:pPr>
            <a:r>
              <a:rPr lang="en-US" altLang="zh-CN"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Selfridge</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机器感知之父、模式识别奠基人，写了第一个可工作的</a:t>
            </a:r>
            <a:r>
              <a:rPr lang="en-US" altLang="zh-CN" sz="1800"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sz="1800"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程序</a:t>
            </a:r>
            <a:endParaRPr lang="en-US" altLang="zh-CN" sz="1800" b="1"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en-US" altLang="zh-CN" b="1" i="0" dirty="0" err="1">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Solomonoff</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：机器学习的先驱、算法概率论的创始人、通用概率分布之父、通用归纳推理理论的创建者</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14</a:t>
            </a:fld>
            <a:endParaRPr kumimoji="1" lang="zh-CN" altLang="en-US">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3589799" y="554400"/>
            <a:ext cx="5006401"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223561" y="200457"/>
            <a:ext cx="3738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人工智能发展期</a:t>
            </a:r>
          </a:p>
        </p:txBody>
      </p:sp>
      <p:sp>
        <p:nvSpPr>
          <p:cNvPr id="32" name="文本框 31"/>
          <p:cNvSpPr txBox="1"/>
          <p:nvPr/>
        </p:nvSpPr>
        <p:spPr>
          <a:xfrm>
            <a:off x="4564375" y="5902848"/>
            <a:ext cx="3057247" cy="523220"/>
          </a:xfrm>
          <a:prstGeom prst="rect">
            <a:avLst/>
          </a:prstGeom>
          <a:noFill/>
        </p:spPr>
        <p:txBody>
          <a:bodyPr wrap="none" rtlCol="0">
            <a:spAutoFit/>
          </a:bodyPr>
          <a:lstStyle/>
          <a:p>
            <a:r>
              <a:rPr kumimoji="1"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人工智能发展时期</a:t>
            </a:r>
          </a:p>
        </p:txBody>
      </p:sp>
      <p:sp>
        <p:nvSpPr>
          <p:cNvPr id="40" name="形状 39"/>
          <p:cNvSpPr/>
          <p:nvPr/>
        </p:nvSpPr>
        <p:spPr>
          <a:xfrm>
            <a:off x="1439699" y="1262286"/>
            <a:ext cx="9114316" cy="4094738"/>
          </a:xfrm>
          <a:prstGeom prst="swooshArrow">
            <a:avLst>
              <a:gd name="adj1" fmla="val 25000"/>
              <a:gd name="adj2" fmla="val 27000"/>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41" name="椭圆 40"/>
          <p:cNvSpPr/>
          <p:nvPr/>
        </p:nvSpPr>
        <p:spPr>
          <a:xfrm>
            <a:off x="1875228" y="4485804"/>
            <a:ext cx="352218" cy="357192"/>
          </a:xfrm>
          <a:prstGeom prst="ellipse">
            <a:avLst/>
          </a:prstGeom>
          <a:solidFill>
            <a:srgbClr val="4B5D7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2" name="椭圆 41"/>
          <p:cNvSpPr/>
          <p:nvPr/>
        </p:nvSpPr>
        <p:spPr>
          <a:xfrm>
            <a:off x="4448807" y="3109647"/>
            <a:ext cx="388090" cy="388090"/>
          </a:xfrm>
          <a:prstGeom prst="ellipse">
            <a:avLst/>
          </a:prstGeom>
          <a:solidFill>
            <a:srgbClr val="4B5D7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5">
              <a:hueOff val="-2451115"/>
              <a:satOff val="-3406"/>
              <a:lumOff val="-1304"/>
              <a:alphaOff val="0"/>
            </a:schemeClr>
          </a:fillRef>
          <a:effectRef idx="0">
            <a:schemeClr val="accent5">
              <a:hueOff val="-2451115"/>
              <a:satOff val="-3406"/>
              <a:lumOff val="-1304"/>
              <a:alphaOff val="0"/>
            </a:schemeClr>
          </a:effectRef>
          <a:fontRef idx="minor">
            <a:schemeClr val="lt1"/>
          </a:fontRef>
        </p:style>
      </p:sp>
      <p:sp>
        <p:nvSpPr>
          <p:cNvPr id="45" name="椭圆 44"/>
          <p:cNvSpPr/>
          <p:nvPr/>
        </p:nvSpPr>
        <p:spPr>
          <a:xfrm>
            <a:off x="7134551" y="2258609"/>
            <a:ext cx="509279" cy="509279"/>
          </a:xfrm>
          <a:prstGeom prst="ellipse">
            <a:avLst/>
          </a:prstGeom>
          <a:solidFill>
            <a:srgbClr val="4B5D7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5">
              <a:hueOff val="-4902230"/>
              <a:satOff val="-6816"/>
              <a:lumOff val="-2612"/>
              <a:alphaOff val="0"/>
            </a:schemeClr>
          </a:fillRef>
          <a:effectRef idx="0">
            <a:schemeClr val="accent5">
              <a:hueOff val="-4902230"/>
              <a:satOff val="-6816"/>
              <a:lumOff val="-2612"/>
              <a:alphaOff val="0"/>
            </a:schemeClr>
          </a:effectRef>
          <a:fontRef idx="minor">
            <a:schemeClr val="lt1"/>
          </a:fontRef>
        </p:style>
      </p:sp>
      <p:sp>
        <p:nvSpPr>
          <p:cNvPr id="46" name="椭圆 45"/>
          <p:cNvSpPr/>
          <p:nvPr/>
        </p:nvSpPr>
        <p:spPr>
          <a:xfrm>
            <a:off x="9552761" y="1890898"/>
            <a:ext cx="615260" cy="615260"/>
          </a:xfrm>
          <a:prstGeom prst="ellipse">
            <a:avLst/>
          </a:prstGeom>
          <a:solidFill>
            <a:srgbClr val="4B5D7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5">
              <a:hueOff val="-7353344"/>
              <a:satOff val="-10225"/>
              <a:lumOff val="-3919"/>
              <a:alphaOff val="0"/>
            </a:schemeClr>
          </a:fillRef>
          <a:effectRef idx="0">
            <a:schemeClr val="accent5">
              <a:hueOff val="-7353344"/>
              <a:satOff val="-10225"/>
              <a:lumOff val="-3919"/>
              <a:alphaOff val="0"/>
            </a:schemeClr>
          </a:effectRef>
          <a:fontRef idx="minor">
            <a:schemeClr val="lt1"/>
          </a:fontRef>
        </p:style>
      </p:sp>
      <p:sp>
        <p:nvSpPr>
          <p:cNvPr id="47" name="文本框 46"/>
          <p:cNvSpPr txBox="1"/>
          <p:nvPr/>
        </p:nvSpPr>
        <p:spPr>
          <a:xfrm>
            <a:off x="297633" y="5087240"/>
            <a:ext cx="3262433" cy="1077218"/>
          </a:xfrm>
          <a:prstGeom prst="rect">
            <a:avLst/>
          </a:prstGeom>
          <a:noFill/>
        </p:spPr>
        <p:txBody>
          <a:bodyPr wrap="none" rtlCol="0">
            <a:spAutoFit/>
          </a:bodyPr>
          <a:lstStyle/>
          <a:p>
            <a:pPr algn="ctr"/>
            <a:r>
              <a:rPr kumimoji="1"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1956</a:t>
            </a:r>
            <a:r>
              <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年</a:t>
            </a:r>
          </a:p>
          <a:p>
            <a:pPr algn="ctr"/>
            <a:r>
              <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人类历史上第一次人工智能研讨会</a:t>
            </a:r>
          </a:p>
          <a:p>
            <a:pPr algn="ctr"/>
            <a:r>
              <a:rPr kumimoji="1"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达特茅斯会议</a:t>
            </a:r>
          </a:p>
          <a:p>
            <a:pPr algn="ctr"/>
            <a:r>
              <a:rPr kumimoji="1"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标志人工智能学科的诞生</a:t>
            </a:r>
          </a:p>
        </p:txBody>
      </p:sp>
      <p:pic>
        <p:nvPicPr>
          <p:cNvPr id="48" name="图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061" y="2663150"/>
            <a:ext cx="2230622" cy="1616656"/>
          </a:xfrm>
          <a:prstGeom prst="rect">
            <a:avLst/>
          </a:prstGeom>
          <a:ln>
            <a:noFill/>
          </a:ln>
          <a:effectLst/>
        </p:spPr>
      </p:pic>
      <p:sp>
        <p:nvSpPr>
          <p:cNvPr id="49" name="文本框 48"/>
          <p:cNvSpPr txBox="1"/>
          <p:nvPr/>
        </p:nvSpPr>
        <p:spPr>
          <a:xfrm>
            <a:off x="3302642" y="3765778"/>
            <a:ext cx="3057247" cy="1077218"/>
          </a:xfrm>
          <a:prstGeom prst="rect">
            <a:avLst/>
          </a:prstGeom>
          <a:noFill/>
        </p:spPr>
        <p:txBody>
          <a:bodyPr wrap="none" rtlCol="0">
            <a:spAutoFit/>
          </a:bodyPr>
          <a:lstStyle/>
          <a:p>
            <a:pPr algn="ctr"/>
            <a:r>
              <a:rPr kumimoji="1"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1965</a:t>
            </a:r>
            <a:r>
              <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年</a:t>
            </a:r>
          </a:p>
          <a:p>
            <a:pPr algn="ctr"/>
            <a:r>
              <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世界第一例人工智能专家系统</a:t>
            </a:r>
          </a:p>
          <a:p>
            <a:pPr algn="ctr"/>
            <a:r>
              <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斯坦福 </a:t>
            </a:r>
            <a:r>
              <a:rPr kumimoji="1"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DENDRAL</a:t>
            </a:r>
            <a:endParaRPr kumimoji="1"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标志着人工智能专家系统的诞生</a:t>
            </a:r>
            <a:endParaRPr kumimoji="1"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文本框 49"/>
          <p:cNvSpPr txBox="1"/>
          <p:nvPr/>
        </p:nvSpPr>
        <p:spPr>
          <a:xfrm>
            <a:off x="6065752" y="3109647"/>
            <a:ext cx="2646878" cy="1077218"/>
          </a:xfrm>
          <a:prstGeom prst="rect">
            <a:avLst/>
          </a:prstGeom>
          <a:noFill/>
        </p:spPr>
        <p:txBody>
          <a:bodyPr wrap="none" rtlCol="0">
            <a:spAutoFit/>
          </a:bodyPr>
          <a:lstStyle/>
          <a:p>
            <a:pPr algn="ctr"/>
            <a:r>
              <a:rPr kumimoji="1"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1967</a:t>
            </a:r>
            <a:r>
              <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年</a:t>
            </a:r>
          </a:p>
          <a:p>
            <a:pPr lvl="0" algn="ct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召开了第一届人工智能会议</a:t>
            </a:r>
          </a:p>
          <a:p>
            <a:pPr algn="ct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国际人工智能联合会议</a:t>
            </a:r>
          </a:p>
          <a:p>
            <a:pPr algn="ctr"/>
            <a:r>
              <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(IJCAI)</a:t>
            </a:r>
            <a:endPar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文本框 50"/>
          <p:cNvSpPr txBox="1"/>
          <p:nvPr/>
        </p:nvSpPr>
        <p:spPr>
          <a:xfrm>
            <a:off x="8930807" y="3005962"/>
            <a:ext cx="2852063" cy="1077218"/>
          </a:xfrm>
          <a:prstGeom prst="rect">
            <a:avLst/>
          </a:prstGeom>
          <a:noFill/>
        </p:spPr>
        <p:txBody>
          <a:bodyPr wrap="none" rtlCol="0">
            <a:spAutoFit/>
          </a:bodyPr>
          <a:lstStyle/>
          <a:p>
            <a:pPr algn="ctr"/>
            <a:r>
              <a:rPr kumimoji="1"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1970</a:t>
            </a:r>
            <a:r>
              <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年</a:t>
            </a:r>
          </a:p>
          <a:p>
            <a:pPr lvl="0" algn="ct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第一个人工智能国际杂志创刊</a:t>
            </a:r>
          </a:p>
          <a:p>
            <a:pPr algn="ctr"/>
            <a:r>
              <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人工智能</a:t>
            </a:r>
            <a:r>
              <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endPar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2"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292" y="1316126"/>
            <a:ext cx="2191707" cy="685512"/>
          </a:xfrm>
          <a:prstGeom prst="rect">
            <a:avLst/>
          </a:prstGeom>
        </p:spPr>
      </p:pic>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2549" y="4096259"/>
            <a:ext cx="1290759" cy="1675240"/>
          </a:xfrm>
          <a:prstGeom prst="rect">
            <a:avLst/>
          </a:prstGeom>
        </p:spPr>
      </p:pic>
      <p:sp>
        <p:nvSpPr>
          <p:cNvPr id="54" name="矩形 53"/>
          <p:cNvSpPr/>
          <p:nvPr/>
        </p:nvSpPr>
        <p:spPr>
          <a:xfrm>
            <a:off x="4688460" y="5509201"/>
            <a:ext cx="2784737"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世纪</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60~70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年代</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p:cNvPicPr>
            <a:picLocks noChangeAspect="1"/>
          </p:cNvPicPr>
          <p:nvPr/>
        </p:nvPicPr>
        <p:blipFill rotWithShape="1">
          <a:blip r:embed="rId5"/>
          <a:srcRect l="3716" t="6167" r="1841" b="1"/>
          <a:stretch>
            <a:fillRect/>
          </a:stretch>
        </p:blipFill>
        <p:spPr>
          <a:xfrm>
            <a:off x="3194707" y="1966228"/>
            <a:ext cx="1226849" cy="1165777"/>
          </a:xfrm>
          <a:prstGeom prst="ellipse">
            <a:avLst/>
          </a:prstGeom>
          <a:ln>
            <a:solidFill>
              <a:srgbClr val="43556C"/>
            </a:solidFill>
          </a:ln>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15</a:t>
            </a:fld>
            <a:endParaRPr kumimoji="1" lang="zh-CN" altLang="en-US">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3589799" y="554400"/>
            <a:ext cx="5006401"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223561" y="200457"/>
            <a:ext cx="3738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人工智能低谷期</a:t>
            </a:r>
          </a:p>
        </p:txBody>
      </p:sp>
      <p:sp>
        <p:nvSpPr>
          <p:cNvPr id="20" name="TextBox 21"/>
          <p:cNvSpPr txBox="1"/>
          <p:nvPr/>
        </p:nvSpPr>
        <p:spPr>
          <a:xfrm>
            <a:off x="729262" y="4128293"/>
            <a:ext cx="3344201" cy="615553"/>
          </a:xfrm>
          <a:prstGeom prst="rect">
            <a:avLst/>
          </a:prstGeom>
          <a:noFill/>
        </p:spPr>
        <p:txBody>
          <a:bodyPr wrap="square" lIns="0" tIns="0" rIns="0" bIns="0" rtlCol="0">
            <a:spAutoFit/>
          </a:bodyPr>
          <a:lstStyle/>
          <a:p>
            <a:pPr algn="ct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计算与存储资源落后</a:t>
            </a:r>
          </a:p>
          <a:p>
            <a:pPr algn="ctr"/>
            <a:r>
              <a:rPr lang="zh-CN" altLang="en-US" sz="2000" b="1" dirty="0">
                <a:latin typeface="微软雅黑" panose="020B0503020204020204" pitchFamily="34" charset="-122"/>
                <a:ea typeface="微软雅黑" panose="020B0503020204020204" pitchFamily="34" charset="-122"/>
              </a:rPr>
              <a:t>远远达不到最低要求</a:t>
            </a:r>
          </a:p>
        </p:txBody>
      </p:sp>
      <p:sp>
        <p:nvSpPr>
          <p:cNvPr id="21" name="文本框 20"/>
          <p:cNvSpPr txBox="1"/>
          <p:nvPr/>
        </p:nvSpPr>
        <p:spPr>
          <a:xfrm>
            <a:off x="4567377" y="5784843"/>
            <a:ext cx="3057247" cy="523220"/>
          </a:xfrm>
          <a:prstGeom prst="rect">
            <a:avLst/>
          </a:prstGeom>
          <a:noFill/>
        </p:spPr>
        <p:txBody>
          <a:bodyPr wrap="none" rtlCol="0">
            <a:spAutoFit/>
          </a:bodyPr>
          <a:lstStyle/>
          <a:p>
            <a:r>
              <a:rPr kumimoji="1"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人工智能低谷时期</a:t>
            </a:r>
          </a:p>
        </p:txBody>
      </p:sp>
      <p:sp>
        <p:nvSpPr>
          <p:cNvPr id="22" name="矩形 21"/>
          <p:cNvSpPr/>
          <p:nvPr/>
        </p:nvSpPr>
        <p:spPr>
          <a:xfrm>
            <a:off x="4703631" y="5377629"/>
            <a:ext cx="2784737"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世纪</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70~80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年代</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8234172" y="4128293"/>
            <a:ext cx="3496056" cy="615553"/>
          </a:xfrm>
          <a:prstGeom prst="rect">
            <a:avLst/>
          </a:prstGeom>
          <a:noFill/>
        </p:spPr>
        <p:txBody>
          <a:bodyPr wrap="square" lIns="0" tIns="0" rIns="0" bIns="0" rtlCol="0">
            <a:spAutoFit/>
          </a:bodyPr>
          <a:lstStyle/>
          <a:p>
            <a:pPr algn="ct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英国政府、美国国防部等</a:t>
            </a:r>
          </a:p>
          <a:p>
            <a:pPr algn="ct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停止资助</a:t>
            </a:r>
          </a:p>
        </p:txBody>
      </p:sp>
      <p:pic>
        <p:nvPicPr>
          <p:cNvPr id="24" name="图片 23"/>
          <p:cNvPicPr>
            <a:picLocks noChangeAspect="1"/>
          </p:cNvPicPr>
          <p:nvPr/>
        </p:nvPicPr>
        <p:blipFill rotWithShape="1">
          <a:blip r:embed="rId2">
            <a:extLst>
              <a:ext uri="{28A0092B-C50C-407E-A947-70E740481C1C}">
                <a14:useLocalDpi xmlns:a14="http://schemas.microsoft.com/office/drawing/2010/main" val="0"/>
              </a:ext>
            </a:extLst>
          </a:blip>
          <a:srcRect t="6890" r="9036"/>
          <a:stretch>
            <a:fillRect/>
          </a:stretch>
        </p:blipFill>
        <p:spPr>
          <a:xfrm>
            <a:off x="1246137" y="1499607"/>
            <a:ext cx="2310449" cy="2445458"/>
          </a:xfrm>
          <a:prstGeom prst="rect">
            <a:avLst/>
          </a:prstGeom>
          <a:ln>
            <a:noFill/>
          </a:ln>
          <a:effectLst/>
        </p:spPr>
      </p:pic>
      <p:pic>
        <p:nvPicPr>
          <p:cNvPr id="25" name="图片 24"/>
          <p:cNvPicPr>
            <a:picLocks noChangeAspect="1"/>
          </p:cNvPicPr>
          <p:nvPr/>
        </p:nvPicPr>
        <p:blipFill rotWithShape="1">
          <a:blip r:embed="rId3" cstate="print">
            <a:extLst>
              <a:ext uri="{28A0092B-C50C-407E-A947-70E740481C1C}">
                <a14:useLocalDpi xmlns:a14="http://schemas.microsoft.com/office/drawing/2010/main" val="0"/>
              </a:ext>
            </a:extLst>
          </a:blip>
          <a:srcRect l="7598" t="3680" r="9119" b="3450"/>
          <a:stretch>
            <a:fillRect/>
          </a:stretch>
        </p:blipFill>
        <p:spPr>
          <a:xfrm>
            <a:off x="5335137" y="1671338"/>
            <a:ext cx="1521726" cy="2273727"/>
          </a:xfrm>
          <a:prstGeom prst="rect">
            <a:avLst/>
          </a:prstGeom>
          <a:ln>
            <a:noFill/>
          </a:ln>
          <a:effectLst/>
        </p:spPr>
      </p:pic>
      <p:sp>
        <p:nvSpPr>
          <p:cNvPr id="26" name="文本框 25"/>
          <p:cNvSpPr txBox="1"/>
          <p:nvPr/>
        </p:nvSpPr>
        <p:spPr>
          <a:xfrm>
            <a:off x="4465742" y="4128293"/>
            <a:ext cx="3254514" cy="1015663"/>
          </a:xfrm>
          <a:prstGeom prst="rect">
            <a:avLst/>
          </a:prstGeom>
          <a:noFill/>
        </p:spPr>
        <p:txBody>
          <a:bodyPr wrap="square" rtlCol="0">
            <a:spAutoFit/>
          </a:bodyPr>
          <a:lstStyle/>
          <a:p>
            <a:pPr algn="ctr"/>
            <a:r>
              <a:rPr kumimoji="1"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1" dirty="0" err="1">
                <a:latin typeface="微软雅黑" panose="020B0503020204020204" pitchFamily="34" charset="-122"/>
                <a:ea typeface="微软雅黑" panose="020B0503020204020204" pitchFamily="34" charset="-122"/>
                <a:cs typeface="微软雅黑" panose="020B0503020204020204" pitchFamily="34" charset="-122"/>
              </a:rPr>
              <a:t>Perceptrons</a:t>
            </a:r>
            <a:r>
              <a:rPr kumimoji="1"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发表</a:t>
            </a:r>
          </a:p>
          <a:p>
            <a:pPr algn="ct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神经网络缺陷</a:t>
            </a:r>
          </a:p>
          <a:p>
            <a:pPr algn="ctr"/>
            <a:r>
              <a:rPr kumimoji="1"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AI</a:t>
            </a: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寒冬</a:t>
            </a:r>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6546" y="1671338"/>
            <a:ext cx="3027190" cy="2273727"/>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16</a:t>
            </a:fld>
            <a:endParaRPr kumimoji="1" lang="zh-CN" altLang="en-US">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3589799" y="554400"/>
            <a:ext cx="5006401"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477560" y="200457"/>
            <a:ext cx="3230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人工智能复苏</a:t>
            </a:r>
          </a:p>
        </p:txBody>
      </p:sp>
      <p:sp>
        <p:nvSpPr>
          <p:cNvPr id="21" name="文本框 20"/>
          <p:cNvSpPr txBox="1"/>
          <p:nvPr/>
        </p:nvSpPr>
        <p:spPr>
          <a:xfrm>
            <a:off x="3077385" y="5546525"/>
            <a:ext cx="6037230" cy="523220"/>
          </a:xfrm>
          <a:prstGeom prst="rect">
            <a:avLst/>
          </a:prstGeom>
          <a:noFill/>
        </p:spPr>
        <p:txBody>
          <a:bodyPr wrap="none" rtlCol="0">
            <a:spAutoFit/>
          </a:bodyPr>
          <a:lstStyle/>
          <a:p>
            <a:r>
              <a:rPr kumimoji="1"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统计学习发展 人工智能专家系统推广</a:t>
            </a:r>
          </a:p>
        </p:txBody>
      </p:sp>
      <p:sp>
        <p:nvSpPr>
          <p:cNvPr id="22" name="矩形 21"/>
          <p:cNvSpPr/>
          <p:nvPr/>
        </p:nvSpPr>
        <p:spPr>
          <a:xfrm>
            <a:off x="4973141" y="5029419"/>
            <a:ext cx="2239716"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1980~2000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年</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9680" y="1588447"/>
            <a:ext cx="3120747" cy="2001348"/>
          </a:xfrm>
          <a:prstGeom prst="rect">
            <a:avLst/>
          </a:prstGeom>
          <a:ln>
            <a:noFill/>
          </a:ln>
          <a:effectLst/>
        </p:spPr>
      </p:pic>
      <p:sp>
        <p:nvSpPr>
          <p:cNvPr id="15" name="文本框 14"/>
          <p:cNvSpPr txBox="1"/>
          <p:nvPr/>
        </p:nvSpPr>
        <p:spPr>
          <a:xfrm>
            <a:off x="8339905" y="3708309"/>
            <a:ext cx="3661580" cy="707886"/>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1996</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年 </a:t>
            </a:r>
            <a:r>
              <a:rPr kumimoji="1"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IBM</a:t>
            </a: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sz="20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DeepBlue</a:t>
            </a:r>
            <a:r>
              <a:rPr kumimoji="1"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深蓝</a:t>
            </a: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 </a:t>
            </a:r>
          </a:p>
          <a:p>
            <a:pPr algn="ct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战胜国际象棋冠军</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111" y="1602635"/>
            <a:ext cx="2939983" cy="1994254"/>
          </a:xfrm>
          <a:prstGeom prst="rect">
            <a:avLst/>
          </a:prstGeom>
          <a:ln>
            <a:noFill/>
          </a:ln>
          <a:effectLst/>
        </p:spPr>
      </p:pic>
      <p:sp>
        <p:nvSpPr>
          <p:cNvPr id="17" name="文本框 16"/>
          <p:cNvSpPr txBox="1"/>
          <p:nvPr/>
        </p:nvSpPr>
        <p:spPr>
          <a:xfrm>
            <a:off x="798122" y="3708309"/>
            <a:ext cx="3167960" cy="1015663"/>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1980</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年 卡内基梅隆大学</a:t>
            </a:r>
            <a:r>
              <a:rPr kumimoji="1"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XCON</a:t>
            </a:r>
            <a:r>
              <a:rPr kumimoji="1"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专家系统</a:t>
            </a:r>
          </a:p>
          <a:p>
            <a:pPr algn="ct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每年节省</a:t>
            </a:r>
            <a:r>
              <a:rPr kumimoji="1"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4000</a:t>
            </a: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万美元经费</a:t>
            </a:r>
          </a:p>
        </p:txBody>
      </p:sp>
      <p:pic>
        <p:nvPicPr>
          <p:cNvPr id="18" name="Picture 2" descr="enter image description 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628" y="1595541"/>
            <a:ext cx="3568744" cy="1998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p:cNvSpPr txBox="1"/>
          <p:nvPr/>
        </p:nvSpPr>
        <p:spPr>
          <a:xfrm>
            <a:off x="4618878" y="3708309"/>
            <a:ext cx="2948243" cy="707886"/>
          </a:xfrm>
          <a:prstGeom prst="rect">
            <a:avLst/>
          </a:prstGeom>
          <a:noFill/>
        </p:spPr>
        <p:txBody>
          <a:bodyPr wrap="none" rtlCol="0">
            <a:spAutoFit/>
          </a:bodyPr>
          <a:lstStyle/>
          <a:p>
            <a:pPr algn="ct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1995</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年 支持向量机发明</a:t>
            </a:r>
          </a:p>
          <a:p>
            <a:pPr algn="ct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取得广泛应用</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17</a:t>
            </a:fld>
            <a:endParaRPr kumimoji="1" lang="zh-CN" altLang="en-US">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3589799" y="554400"/>
            <a:ext cx="5006401"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477560" y="200457"/>
            <a:ext cx="3230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人工智能热潮</a:t>
            </a:r>
          </a:p>
        </p:txBody>
      </p:sp>
      <p:sp>
        <p:nvSpPr>
          <p:cNvPr id="21" name="文本框 20"/>
          <p:cNvSpPr txBox="1"/>
          <p:nvPr/>
        </p:nvSpPr>
        <p:spPr>
          <a:xfrm>
            <a:off x="2516489" y="6308081"/>
            <a:ext cx="7159022" cy="461665"/>
          </a:xfrm>
          <a:prstGeom prst="rect">
            <a:avLst/>
          </a:prstGeom>
          <a:noFill/>
        </p:spPr>
        <p:txBody>
          <a:bodyPr wrap="square" rtlCol="0">
            <a:spAutoFit/>
          </a:bodyPr>
          <a:lstStyle/>
          <a:p>
            <a:pPr algn="ctr"/>
            <a:r>
              <a:rPr kumimoji="1"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深度神经网络迅速发展掀起人工智能热潮</a:t>
            </a:r>
          </a:p>
        </p:txBody>
      </p:sp>
      <p:sp>
        <p:nvSpPr>
          <p:cNvPr id="22" name="矩形 21"/>
          <p:cNvSpPr/>
          <p:nvPr/>
        </p:nvSpPr>
        <p:spPr>
          <a:xfrm>
            <a:off x="5163693" y="5926299"/>
            <a:ext cx="186461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2006</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年至今</a:t>
            </a:r>
          </a:p>
        </p:txBody>
      </p:sp>
      <p:sp>
        <p:nvSpPr>
          <p:cNvPr id="28" name="矩形 27"/>
          <p:cNvSpPr/>
          <p:nvPr/>
        </p:nvSpPr>
        <p:spPr>
          <a:xfrm>
            <a:off x="379764" y="1074749"/>
            <a:ext cx="2351727" cy="707886"/>
          </a:xfrm>
          <a:prstGeom prst="rect">
            <a:avLst/>
          </a:prstGeom>
        </p:spPr>
        <p:txBody>
          <a:bodyPr wrap="square">
            <a:spAutoFit/>
          </a:bodyPr>
          <a:lstStyle/>
          <a:p>
            <a:pPr algn="ctr"/>
            <a:r>
              <a:rPr kumimoji="1"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多层神经网络</a:t>
            </a: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和</a:t>
            </a:r>
            <a:r>
              <a:rPr kumimoji="1"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深度学习</a:t>
            </a: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的提出</a:t>
            </a:r>
            <a:endParaRPr kumimoji="1"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矩形 28"/>
          <p:cNvSpPr/>
          <p:nvPr/>
        </p:nvSpPr>
        <p:spPr>
          <a:xfrm>
            <a:off x="6311830" y="1080085"/>
            <a:ext cx="1900572" cy="707886"/>
          </a:xfrm>
          <a:prstGeom prst="rect">
            <a:avLst/>
          </a:prstGeom>
        </p:spPr>
        <p:txBody>
          <a:bodyPr wrap="square">
            <a:spAutoFit/>
          </a:bodyPr>
          <a:lstStyle/>
          <a:p>
            <a:pPr algn="ctr"/>
            <a:r>
              <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AlphaGo</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战胜人类围棋冠军</a:t>
            </a:r>
          </a:p>
        </p:txBody>
      </p:sp>
      <p:sp>
        <p:nvSpPr>
          <p:cNvPr id="32" name="矩形 31"/>
          <p:cNvSpPr/>
          <p:nvPr/>
        </p:nvSpPr>
        <p:spPr>
          <a:xfrm>
            <a:off x="8821136" y="1085629"/>
            <a:ext cx="2033655" cy="707886"/>
          </a:xfrm>
          <a:prstGeom prst="rect">
            <a:avLst/>
          </a:prstGeom>
        </p:spPr>
        <p:txBody>
          <a:bodyPr wrap="square">
            <a:spAutoFit/>
          </a:bodyPr>
          <a:lstStyle/>
          <a:p>
            <a:pPr algn="ct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IBM</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宣布</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语音识别</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技术超越人类</a:t>
            </a:r>
          </a:p>
        </p:txBody>
      </p:sp>
      <p:sp>
        <p:nvSpPr>
          <p:cNvPr id="34" name="矩形 33"/>
          <p:cNvSpPr/>
          <p:nvPr/>
        </p:nvSpPr>
        <p:spPr>
          <a:xfrm>
            <a:off x="2950310" y="1077517"/>
            <a:ext cx="2979263" cy="707886"/>
          </a:xfrm>
          <a:prstGeom prst="rect">
            <a:avLst/>
          </a:prstGeom>
        </p:spPr>
        <p:txBody>
          <a:bodyPr wrap="square">
            <a:spAutoFit/>
          </a:bodyPr>
          <a:lstStyle/>
          <a:p>
            <a:pPr algn="ctr"/>
            <a:r>
              <a:rPr lang="en-US" altLang="zh-CN" sz="2000" b="1" dirty="0" err="1">
                <a:latin typeface="微软雅黑" panose="020B0503020204020204" pitchFamily="34" charset="-122"/>
                <a:ea typeface="微软雅黑" panose="020B0503020204020204" pitchFamily="34" charset="-122"/>
                <a:cs typeface="微软雅黑" panose="020B0503020204020204" pitchFamily="34" charset="-122"/>
              </a:rPr>
              <a:t>ResNet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ImageNet</a:t>
            </a:r>
          </a:p>
          <a:p>
            <a:pPr algn="ct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图像识别</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比赛上超越人类</a:t>
            </a:r>
          </a:p>
        </p:txBody>
      </p:sp>
      <p:sp>
        <p:nvSpPr>
          <p:cNvPr id="36" name="箭头: 右 35"/>
          <p:cNvSpPr/>
          <p:nvPr/>
        </p:nvSpPr>
        <p:spPr>
          <a:xfrm>
            <a:off x="225040" y="1925440"/>
            <a:ext cx="11314140" cy="614685"/>
          </a:xfrm>
          <a:prstGeom prst="rightArrow">
            <a:avLst>
              <a:gd name="adj1" fmla="val 50000"/>
              <a:gd name="adj2" fmla="val 65227"/>
            </a:avLst>
          </a:prstGeom>
          <a:solidFill>
            <a:schemeClr val="bg1"/>
          </a:solidFill>
          <a:ln>
            <a:solidFill>
              <a:srgbClr val="43556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05628" y="1791074"/>
            <a:ext cx="900000" cy="900000"/>
          </a:xfrm>
          <a:prstGeom prst="ellipse">
            <a:avLst/>
          </a:prstGeom>
          <a:solidFill>
            <a:srgbClr val="4B5D7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905629" y="2048379"/>
            <a:ext cx="1345083" cy="400110"/>
          </a:xfrm>
          <a:prstGeom prst="rect">
            <a:avLst/>
          </a:prstGeom>
          <a:noFill/>
        </p:spPr>
        <p:txBody>
          <a:bodyPr wrap="square" rtlCol="0">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2006</a:t>
            </a:r>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椭圆 38"/>
          <p:cNvSpPr/>
          <p:nvPr/>
        </p:nvSpPr>
        <p:spPr>
          <a:xfrm>
            <a:off x="3989941" y="1791074"/>
            <a:ext cx="900000" cy="900000"/>
          </a:xfrm>
          <a:prstGeom prst="ellipse">
            <a:avLst/>
          </a:prstGeom>
          <a:solidFill>
            <a:srgbClr val="4B5D7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835360" y="2048379"/>
            <a:ext cx="1209163" cy="400110"/>
          </a:xfrm>
          <a:prstGeom prst="rect">
            <a:avLst/>
          </a:prstGeom>
          <a:noFill/>
        </p:spPr>
        <p:txBody>
          <a:bodyPr wrap="square" rtlCol="0">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2015</a:t>
            </a:r>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椭圆 40"/>
          <p:cNvSpPr/>
          <p:nvPr/>
        </p:nvSpPr>
        <p:spPr>
          <a:xfrm>
            <a:off x="6812116" y="1791074"/>
            <a:ext cx="900000" cy="900000"/>
          </a:xfrm>
          <a:prstGeom prst="ellipse">
            <a:avLst/>
          </a:prstGeom>
          <a:solidFill>
            <a:srgbClr val="4B5D7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634772" y="2048379"/>
            <a:ext cx="1345083" cy="400110"/>
          </a:xfrm>
          <a:prstGeom prst="rect">
            <a:avLst/>
          </a:prstGeom>
          <a:noFill/>
        </p:spPr>
        <p:txBody>
          <a:bodyPr wrap="square" rtlCol="0">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2016</a:t>
            </a:r>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椭圆 42"/>
          <p:cNvSpPr/>
          <p:nvPr/>
        </p:nvSpPr>
        <p:spPr>
          <a:xfrm>
            <a:off x="9387963" y="1791074"/>
            <a:ext cx="900000" cy="900000"/>
          </a:xfrm>
          <a:prstGeom prst="ellipse">
            <a:avLst/>
          </a:prstGeom>
          <a:solidFill>
            <a:srgbClr val="4B5D7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165422" y="2048379"/>
            <a:ext cx="1345083" cy="400110"/>
          </a:xfrm>
          <a:prstGeom prst="rect">
            <a:avLst/>
          </a:prstGeom>
          <a:noFill/>
        </p:spPr>
        <p:txBody>
          <a:bodyPr wrap="square" rtlCol="0">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2017</a:t>
            </a:r>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5" name="图片 44"/>
          <p:cNvPicPr>
            <a:picLocks noChangeAspect="1"/>
          </p:cNvPicPr>
          <p:nvPr/>
        </p:nvPicPr>
        <p:blipFill rotWithShape="1">
          <a:blip r:embed="rId2">
            <a:extLst>
              <a:ext uri="{28A0092B-C50C-407E-A947-70E740481C1C}">
                <a14:useLocalDpi xmlns:a14="http://schemas.microsoft.com/office/drawing/2010/main" val="0"/>
              </a:ext>
            </a:extLst>
          </a:blip>
          <a:srcRect t="19652"/>
          <a:stretch>
            <a:fillRect/>
          </a:stretch>
        </p:blipFill>
        <p:spPr>
          <a:xfrm>
            <a:off x="526778" y="2755226"/>
            <a:ext cx="2080292" cy="974681"/>
          </a:xfrm>
          <a:prstGeom prst="rect">
            <a:avLst/>
          </a:prstGeom>
        </p:spPr>
      </p:pic>
      <p:pic>
        <p:nvPicPr>
          <p:cNvPr id="46" name="图片 45"/>
          <p:cNvPicPr>
            <a:picLocks noChangeAspect="1"/>
          </p:cNvPicPr>
          <p:nvPr/>
        </p:nvPicPr>
        <p:blipFill rotWithShape="1">
          <a:blip r:embed="rId3"/>
          <a:srcRect l="70948"/>
          <a:stretch>
            <a:fillRect/>
          </a:stretch>
        </p:blipFill>
        <p:spPr>
          <a:xfrm rot="16200000" flipH="1">
            <a:off x="1138551" y="3161702"/>
            <a:ext cx="856748" cy="2080291"/>
          </a:xfrm>
          <a:prstGeom prst="rect">
            <a:avLst/>
          </a:prstGeom>
        </p:spPr>
      </p:pic>
      <p:pic>
        <p:nvPicPr>
          <p:cNvPr id="47" name="Picture 2" descr="http://static.open-open.com/lib/uploadImg/20160114/20160114142442_23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778" y="4688141"/>
            <a:ext cx="872386" cy="1154907"/>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1336615" y="4671588"/>
            <a:ext cx="1270456" cy="1169551"/>
          </a:xfrm>
          <a:prstGeom prst="rect">
            <a:avLst/>
          </a:prstGeom>
          <a:solidFill>
            <a:schemeClr val="bg1"/>
          </a:solidFill>
        </p:spPr>
        <p:txBody>
          <a:bodyPr wrap="square">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G.E. Hinton</a:t>
            </a:r>
          </a:p>
          <a:p>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“神经网络之父”、“深度学习鼻祖”、图灵奖得主</a:t>
            </a: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3359" y="2755226"/>
            <a:ext cx="2953165" cy="14765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6414" y="4231809"/>
            <a:ext cx="2967055" cy="1611239"/>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p:cNvPicPr>
            <a:picLocks noChangeAspect="1"/>
          </p:cNvPicPr>
          <p:nvPr/>
        </p:nvPicPr>
        <p:blipFill rotWithShape="1">
          <a:blip r:embed="rId7" cstate="print">
            <a:extLst>
              <a:ext uri="{28A0092B-C50C-407E-A947-70E740481C1C}">
                <a14:useLocalDpi xmlns:a14="http://schemas.microsoft.com/office/drawing/2010/main" val="0"/>
              </a:ext>
            </a:extLst>
          </a:blip>
          <a:srcRect t="27840" b="21582"/>
          <a:stretch>
            <a:fillRect/>
          </a:stretch>
        </p:blipFill>
        <p:spPr>
          <a:xfrm>
            <a:off x="6311830" y="2750839"/>
            <a:ext cx="2056908" cy="564850"/>
          </a:xfrm>
          <a:prstGeom prst="rect">
            <a:avLst/>
          </a:prstGeom>
        </p:spPr>
      </p:pic>
      <p:pic>
        <p:nvPicPr>
          <p:cNvPr id="51" name="Picture 2" descr="http://static.leiphone.com/uploads/new/article/740_740/201601/56a9d516d03ec.png?imageMogr2/format/jpg/quality/9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1830" y="3961622"/>
            <a:ext cx="2056908" cy="18795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661" b="7118"/>
          <a:stretch>
            <a:fillRect/>
          </a:stretch>
        </p:blipFill>
        <p:spPr bwMode="auto">
          <a:xfrm>
            <a:off x="6311829" y="2750839"/>
            <a:ext cx="2056909" cy="10823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5308" y="2755227"/>
            <a:ext cx="2125310" cy="150835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0727" y="4399764"/>
            <a:ext cx="2154472" cy="1435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18</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953561" y="200457"/>
            <a:ext cx="6278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神经网络掀起人工智能热潮</a:t>
            </a:r>
          </a:p>
        </p:txBody>
      </p:sp>
      <p:sp>
        <p:nvSpPr>
          <p:cNvPr id="75" name="文本框 74"/>
          <p:cNvSpPr txBox="1"/>
          <p:nvPr/>
        </p:nvSpPr>
        <p:spPr>
          <a:xfrm>
            <a:off x="2078695" y="5841935"/>
            <a:ext cx="8028610" cy="461665"/>
          </a:xfrm>
          <a:prstGeom prst="rect">
            <a:avLst/>
          </a:prstGeom>
          <a:noFill/>
          <a:ln>
            <a:noFill/>
          </a:ln>
        </p:spPr>
        <p:txBody>
          <a:bodyPr wrap="square" rtlCol="0">
            <a:spAutoFit/>
          </a:bodyPr>
          <a:lstStyle/>
          <a:p>
            <a:pPr algn="ctr"/>
            <a:r>
              <a:rPr kumimoji="1"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深度神经网络是目前人工智能的核心技术</a:t>
            </a:r>
          </a:p>
        </p:txBody>
      </p:sp>
      <p:grpSp>
        <p:nvGrpSpPr>
          <p:cNvPr id="9" name="组合 8"/>
          <p:cNvGrpSpPr/>
          <p:nvPr/>
        </p:nvGrpSpPr>
        <p:grpSpPr>
          <a:xfrm>
            <a:off x="0" y="1284112"/>
            <a:ext cx="12173128" cy="4153295"/>
            <a:chOff x="30834" y="2042752"/>
            <a:chExt cx="12173128" cy="4153295"/>
          </a:xfrm>
        </p:grpSpPr>
        <p:grpSp>
          <p:nvGrpSpPr>
            <p:cNvPr id="33" name="组合 32"/>
            <p:cNvGrpSpPr/>
            <p:nvPr/>
          </p:nvGrpSpPr>
          <p:grpSpPr bwMode="auto">
            <a:xfrm>
              <a:off x="30834" y="3468752"/>
              <a:ext cx="12086182" cy="2553772"/>
              <a:chOff x="311585" y="5033251"/>
              <a:chExt cx="8656027" cy="1662256"/>
            </a:xfrm>
          </p:grpSpPr>
          <p:sp>
            <p:nvSpPr>
              <p:cNvPr id="35" name="TextBox 3"/>
              <p:cNvSpPr txBox="1">
                <a:spLocks noChangeArrowheads="1"/>
              </p:cNvSpPr>
              <p:nvPr/>
            </p:nvSpPr>
            <p:spPr bwMode="auto">
              <a:xfrm>
                <a:off x="1361050" y="6184669"/>
                <a:ext cx="494112" cy="23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t>1950</a:t>
                </a:r>
                <a:endParaRPr lang="zh-CN" altLang="en-US"/>
              </a:p>
            </p:txBody>
          </p:sp>
          <p:sp>
            <p:nvSpPr>
              <p:cNvPr id="49" name="TextBox 4"/>
              <p:cNvSpPr txBox="1">
                <a:spLocks noChangeArrowheads="1"/>
              </p:cNvSpPr>
              <p:nvPr/>
            </p:nvSpPr>
            <p:spPr bwMode="auto">
              <a:xfrm>
                <a:off x="311585" y="6184669"/>
                <a:ext cx="494112" cy="23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t>1940</a:t>
                </a:r>
                <a:endParaRPr lang="zh-CN" altLang="en-US"/>
              </a:p>
            </p:txBody>
          </p:sp>
          <p:sp>
            <p:nvSpPr>
              <p:cNvPr id="52" name="TextBox 5"/>
              <p:cNvSpPr txBox="1">
                <a:spLocks noChangeArrowheads="1"/>
              </p:cNvSpPr>
              <p:nvPr/>
            </p:nvSpPr>
            <p:spPr bwMode="auto">
              <a:xfrm>
                <a:off x="2459112" y="6184669"/>
                <a:ext cx="494112" cy="23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t>1960</a:t>
                </a:r>
                <a:endParaRPr lang="zh-CN" altLang="en-US" dirty="0"/>
              </a:p>
            </p:txBody>
          </p:sp>
          <p:sp>
            <p:nvSpPr>
              <p:cNvPr id="53" name="TextBox 6"/>
              <p:cNvSpPr txBox="1">
                <a:spLocks noChangeArrowheads="1"/>
              </p:cNvSpPr>
              <p:nvPr/>
            </p:nvSpPr>
            <p:spPr bwMode="auto">
              <a:xfrm>
                <a:off x="3459980" y="6184669"/>
                <a:ext cx="494112" cy="23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t>1970</a:t>
                </a:r>
                <a:endParaRPr lang="zh-CN" altLang="en-US"/>
              </a:p>
            </p:txBody>
          </p:sp>
          <p:sp>
            <p:nvSpPr>
              <p:cNvPr id="54" name="TextBox 7"/>
              <p:cNvSpPr txBox="1">
                <a:spLocks noChangeArrowheads="1"/>
              </p:cNvSpPr>
              <p:nvPr/>
            </p:nvSpPr>
            <p:spPr bwMode="auto">
              <a:xfrm>
                <a:off x="4509445" y="6184669"/>
                <a:ext cx="494112" cy="23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t>1980</a:t>
                </a:r>
                <a:endParaRPr lang="zh-CN" altLang="en-US"/>
              </a:p>
            </p:txBody>
          </p:sp>
          <p:sp>
            <p:nvSpPr>
              <p:cNvPr id="55" name="TextBox 8"/>
              <p:cNvSpPr txBox="1">
                <a:spLocks noChangeArrowheads="1"/>
              </p:cNvSpPr>
              <p:nvPr/>
            </p:nvSpPr>
            <p:spPr bwMode="auto">
              <a:xfrm>
                <a:off x="5558910" y="6184669"/>
                <a:ext cx="494112" cy="23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t>1990</a:t>
                </a:r>
                <a:endParaRPr lang="zh-CN" altLang="en-US"/>
              </a:p>
            </p:txBody>
          </p:sp>
          <p:sp>
            <p:nvSpPr>
              <p:cNvPr id="56" name="TextBox 9"/>
              <p:cNvSpPr txBox="1">
                <a:spLocks noChangeArrowheads="1"/>
              </p:cNvSpPr>
              <p:nvPr/>
            </p:nvSpPr>
            <p:spPr bwMode="auto">
              <a:xfrm>
                <a:off x="6608375" y="6184669"/>
                <a:ext cx="494112" cy="23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t>2000</a:t>
                </a:r>
                <a:endParaRPr lang="zh-CN" altLang="en-US"/>
              </a:p>
            </p:txBody>
          </p:sp>
          <p:sp>
            <p:nvSpPr>
              <p:cNvPr id="57" name="TextBox 10"/>
              <p:cNvSpPr txBox="1">
                <a:spLocks noChangeArrowheads="1"/>
              </p:cNvSpPr>
              <p:nvPr/>
            </p:nvSpPr>
            <p:spPr bwMode="auto">
              <a:xfrm>
                <a:off x="7657840" y="6184669"/>
                <a:ext cx="494112" cy="23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t>2010</a:t>
                </a:r>
                <a:endParaRPr lang="zh-CN" altLang="en-US"/>
              </a:p>
            </p:txBody>
          </p:sp>
          <p:sp>
            <p:nvSpPr>
              <p:cNvPr id="58" name="TextBox 11"/>
              <p:cNvSpPr txBox="1">
                <a:spLocks noChangeArrowheads="1"/>
              </p:cNvSpPr>
              <p:nvPr/>
            </p:nvSpPr>
            <p:spPr bwMode="auto">
              <a:xfrm>
                <a:off x="8473500" y="6184669"/>
                <a:ext cx="494112" cy="23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dirty="0"/>
                  <a:t>2020</a:t>
                </a:r>
                <a:endParaRPr lang="zh-CN" altLang="en-US" dirty="0"/>
              </a:p>
            </p:txBody>
          </p:sp>
          <p:sp>
            <p:nvSpPr>
              <p:cNvPr id="59" name="TextBox 41"/>
              <p:cNvSpPr txBox="1">
                <a:spLocks noChangeArrowheads="1"/>
              </p:cNvSpPr>
              <p:nvPr/>
            </p:nvSpPr>
            <p:spPr bwMode="auto">
              <a:xfrm>
                <a:off x="2250758" y="5151934"/>
                <a:ext cx="985263" cy="500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第一次繁荣</a:t>
                </a:r>
              </a:p>
              <a:p>
                <a:pPr algn="ctr" eaLnBrk="1" hangingPunct="1"/>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感知机模型</a:t>
                </a:r>
              </a:p>
              <a:p>
                <a:pPr algn="ctr" eaLnBrk="1" hangingPunct="1"/>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Hebb</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学习规则</a:t>
                </a:r>
              </a:p>
            </p:txBody>
          </p:sp>
          <p:sp>
            <p:nvSpPr>
              <p:cNvPr id="60" name="TextBox 42"/>
              <p:cNvSpPr txBox="1">
                <a:spLocks noChangeArrowheads="1"/>
              </p:cNvSpPr>
              <p:nvPr/>
            </p:nvSpPr>
            <p:spPr bwMode="auto">
              <a:xfrm>
                <a:off x="4474551" y="5033251"/>
                <a:ext cx="1177907" cy="500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第二次繁荣</a:t>
                </a:r>
              </a:p>
              <a:p>
                <a:pPr algn="ctr" eaLnBrk="1" hangingPunct="1"/>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Hopfield</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神经网络</a:t>
                </a:r>
              </a:p>
              <a:p>
                <a:pPr algn="ctr" eaLnBrk="1" hangingPunct="1"/>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解决</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TSP</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问题</a:t>
                </a:r>
              </a:p>
            </p:txBody>
          </p:sp>
          <p:grpSp>
            <p:nvGrpSpPr>
              <p:cNvPr id="61" name="组合 70"/>
              <p:cNvGrpSpPr/>
              <p:nvPr/>
            </p:nvGrpSpPr>
            <p:grpSpPr bwMode="auto">
              <a:xfrm>
                <a:off x="328893" y="5074548"/>
                <a:ext cx="8530094" cy="1620959"/>
                <a:chOff x="328893" y="3659721"/>
                <a:chExt cx="8530094" cy="3686842"/>
              </a:xfrm>
            </p:grpSpPr>
            <p:sp>
              <p:nvSpPr>
                <p:cNvPr id="72" name="矩形 96"/>
                <p:cNvSpPr/>
                <p:nvPr/>
              </p:nvSpPr>
              <p:spPr>
                <a:xfrm>
                  <a:off x="328893" y="3659721"/>
                  <a:ext cx="8424373" cy="2420776"/>
                </a:xfrm>
                <a:custGeom>
                  <a:avLst/>
                  <a:gdLst>
                    <a:gd name="connsiteX0" fmla="*/ 0 w 8496944"/>
                    <a:gd name="connsiteY0" fmla="*/ 0 h 3040836"/>
                    <a:gd name="connsiteX1" fmla="*/ 8496944 w 8496944"/>
                    <a:gd name="connsiteY1" fmla="*/ 0 h 3040836"/>
                    <a:gd name="connsiteX2" fmla="*/ 8496944 w 8496944"/>
                    <a:gd name="connsiteY2" fmla="*/ 3040836 h 3040836"/>
                    <a:gd name="connsiteX3" fmla="*/ 0 w 8496944"/>
                    <a:gd name="connsiteY3" fmla="*/ 3040836 h 3040836"/>
                    <a:gd name="connsiteX4" fmla="*/ 0 w 8496944"/>
                    <a:gd name="connsiteY4" fmla="*/ 0 h 3040836"/>
                    <a:gd name="connsiteX0-1" fmla="*/ 0 w 8496944"/>
                    <a:gd name="connsiteY0-2" fmla="*/ 7 h 3040843"/>
                    <a:gd name="connsiteX1-3" fmla="*/ 1112643 w 8496944"/>
                    <a:gd name="connsiteY1-4" fmla="*/ 2235207 h 3040843"/>
                    <a:gd name="connsiteX2-5" fmla="*/ 8496944 w 8496944"/>
                    <a:gd name="connsiteY2-6" fmla="*/ 7 h 3040843"/>
                    <a:gd name="connsiteX3-7" fmla="*/ 8496944 w 8496944"/>
                    <a:gd name="connsiteY3-8" fmla="*/ 3040843 h 3040843"/>
                    <a:gd name="connsiteX4-9" fmla="*/ 0 w 8496944"/>
                    <a:gd name="connsiteY4-10" fmla="*/ 3040843 h 3040843"/>
                    <a:gd name="connsiteX5" fmla="*/ 0 w 8496944"/>
                    <a:gd name="connsiteY5" fmla="*/ 7 h 3040843"/>
                    <a:gd name="connsiteX0-11" fmla="*/ 0 w 8496944"/>
                    <a:gd name="connsiteY0-12" fmla="*/ 7 h 3040843"/>
                    <a:gd name="connsiteX1-13" fmla="*/ 1112643 w 8496944"/>
                    <a:gd name="connsiteY1-14" fmla="*/ 2235207 h 3040843"/>
                    <a:gd name="connsiteX2-15" fmla="*/ 2636643 w 8496944"/>
                    <a:gd name="connsiteY2-16" fmla="*/ 783779 h 3040843"/>
                    <a:gd name="connsiteX3-17" fmla="*/ 8496944 w 8496944"/>
                    <a:gd name="connsiteY3-18" fmla="*/ 7 h 3040843"/>
                    <a:gd name="connsiteX4-19" fmla="*/ 8496944 w 8496944"/>
                    <a:gd name="connsiteY4-20" fmla="*/ 3040843 h 3040843"/>
                    <a:gd name="connsiteX5-21" fmla="*/ 0 w 8496944"/>
                    <a:gd name="connsiteY5-22" fmla="*/ 3040843 h 3040843"/>
                    <a:gd name="connsiteX6" fmla="*/ 0 w 8496944"/>
                    <a:gd name="connsiteY6" fmla="*/ 7 h 3040843"/>
                    <a:gd name="connsiteX0-23" fmla="*/ 0 w 8511459"/>
                    <a:gd name="connsiteY0-24" fmla="*/ 2946400 h 3040836"/>
                    <a:gd name="connsiteX1-25" fmla="*/ 1127158 w 8511459"/>
                    <a:gd name="connsiteY1-26" fmla="*/ 2235200 h 3040836"/>
                    <a:gd name="connsiteX2-27" fmla="*/ 2651158 w 8511459"/>
                    <a:gd name="connsiteY2-28" fmla="*/ 783772 h 3040836"/>
                    <a:gd name="connsiteX3-29" fmla="*/ 8511459 w 8511459"/>
                    <a:gd name="connsiteY3-30" fmla="*/ 0 h 3040836"/>
                    <a:gd name="connsiteX4-31" fmla="*/ 8511459 w 8511459"/>
                    <a:gd name="connsiteY4-32" fmla="*/ 3040836 h 3040836"/>
                    <a:gd name="connsiteX5-33" fmla="*/ 14515 w 8511459"/>
                    <a:gd name="connsiteY5-34" fmla="*/ 3040836 h 3040836"/>
                    <a:gd name="connsiteX6-35" fmla="*/ 0 w 8511459"/>
                    <a:gd name="connsiteY6-36" fmla="*/ 2946400 h 3040836"/>
                    <a:gd name="connsiteX0-37" fmla="*/ 0 w 8511459"/>
                    <a:gd name="connsiteY0-38" fmla="*/ 2946400 h 3040836"/>
                    <a:gd name="connsiteX1-39" fmla="*/ 1127158 w 8511459"/>
                    <a:gd name="connsiteY1-40" fmla="*/ 2235200 h 3040836"/>
                    <a:gd name="connsiteX2-41" fmla="*/ 2651158 w 8511459"/>
                    <a:gd name="connsiteY2-42" fmla="*/ 783772 h 3040836"/>
                    <a:gd name="connsiteX3-43" fmla="*/ 3899388 w 8511459"/>
                    <a:gd name="connsiteY3-44" fmla="*/ 1843314 h 3040836"/>
                    <a:gd name="connsiteX4-45" fmla="*/ 8511459 w 8511459"/>
                    <a:gd name="connsiteY4-46" fmla="*/ 0 h 3040836"/>
                    <a:gd name="connsiteX5-47" fmla="*/ 8511459 w 8511459"/>
                    <a:gd name="connsiteY5-48" fmla="*/ 3040836 h 3040836"/>
                    <a:gd name="connsiteX6-49" fmla="*/ 14515 w 8511459"/>
                    <a:gd name="connsiteY6-50" fmla="*/ 3040836 h 3040836"/>
                    <a:gd name="connsiteX7" fmla="*/ 0 w 8511459"/>
                    <a:gd name="connsiteY7" fmla="*/ 2946400 h 3040836"/>
                    <a:gd name="connsiteX0-51" fmla="*/ 0 w 8511459"/>
                    <a:gd name="connsiteY0-52" fmla="*/ 2946400 h 3040836"/>
                    <a:gd name="connsiteX1-53" fmla="*/ 1127158 w 8511459"/>
                    <a:gd name="connsiteY1-54" fmla="*/ 2235200 h 3040836"/>
                    <a:gd name="connsiteX2-55" fmla="*/ 2651158 w 8511459"/>
                    <a:gd name="connsiteY2-56" fmla="*/ 783772 h 3040836"/>
                    <a:gd name="connsiteX3-57" fmla="*/ 3899388 w 8511459"/>
                    <a:gd name="connsiteY3-58" fmla="*/ 1843314 h 3040836"/>
                    <a:gd name="connsiteX4-59" fmla="*/ 8511459 w 8511459"/>
                    <a:gd name="connsiteY4-60" fmla="*/ 0 h 3040836"/>
                    <a:gd name="connsiteX5-61" fmla="*/ 8511459 w 8511459"/>
                    <a:gd name="connsiteY5-62" fmla="*/ 3040836 h 3040836"/>
                    <a:gd name="connsiteX6-63" fmla="*/ 14515 w 8511459"/>
                    <a:gd name="connsiteY6-64" fmla="*/ 3040836 h 3040836"/>
                    <a:gd name="connsiteX7-65" fmla="*/ 0 w 8511459"/>
                    <a:gd name="connsiteY7-66" fmla="*/ 2946400 h 3040836"/>
                    <a:gd name="connsiteX0-67" fmla="*/ 0 w 8511459"/>
                    <a:gd name="connsiteY0-68" fmla="*/ 2997247 h 3091683"/>
                    <a:gd name="connsiteX1-69" fmla="*/ 1127158 w 8511459"/>
                    <a:gd name="connsiteY1-70" fmla="*/ 2286047 h 3091683"/>
                    <a:gd name="connsiteX2-71" fmla="*/ 2651158 w 8511459"/>
                    <a:gd name="connsiteY2-72" fmla="*/ 834619 h 3091683"/>
                    <a:gd name="connsiteX3-73" fmla="*/ 3899388 w 8511459"/>
                    <a:gd name="connsiteY3-74" fmla="*/ 1894161 h 3091683"/>
                    <a:gd name="connsiteX4-75" fmla="*/ 6308759 w 8511459"/>
                    <a:gd name="connsiteY4-76" fmla="*/ 2068333 h 3091683"/>
                    <a:gd name="connsiteX5-77" fmla="*/ 8511459 w 8511459"/>
                    <a:gd name="connsiteY5-78" fmla="*/ 50847 h 3091683"/>
                    <a:gd name="connsiteX6-79" fmla="*/ 8511459 w 8511459"/>
                    <a:gd name="connsiteY6-80" fmla="*/ 3091683 h 3091683"/>
                    <a:gd name="connsiteX7-81" fmla="*/ 14515 w 8511459"/>
                    <a:gd name="connsiteY7-82" fmla="*/ 3091683 h 3091683"/>
                    <a:gd name="connsiteX8" fmla="*/ 0 w 8511459"/>
                    <a:gd name="connsiteY8" fmla="*/ 2997247 h 3091683"/>
                    <a:gd name="connsiteX0-83" fmla="*/ 0 w 8511459"/>
                    <a:gd name="connsiteY0-84" fmla="*/ 2997496 h 3091932"/>
                    <a:gd name="connsiteX1-85" fmla="*/ 1127158 w 8511459"/>
                    <a:gd name="connsiteY1-86" fmla="*/ 2286296 h 3091932"/>
                    <a:gd name="connsiteX2-87" fmla="*/ 2651158 w 8511459"/>
                    <a:gd name="connsiteY2-88" fmla="*/ 834868 h 3091932"/>
                    <a:gd name="connsiteX3-89" fmla="*/ 3899388 w 8511459"/>
                    <a:gd name="connsiteY3-90" fmla="*/ 1894410 h 3091932"/>
                    <a:gd name="connsiteX4-91" fmla="*/ 4828302 w 8511459"/>
                    <a:gd name="connsiteY4-92" fmla="*/ 689726 h 3091932"/>
                    <a:gd name="connsiteX5-93" fmla="*/ 6308759 w 8511459"/>
                    <a:gd name="connsiteY5-94" fmla="*/ 2068582 h 3091932"/>
                    <a:gd name="connsiteX6-95" fmla="*/ 8511459 w 8511459"/>
                    <a:gd name="connsiteY6-96" fmla="*/ 51096 h 3091932"/>
                    <a:gd name="connsiteX7-97" fmla="*/ 8511459 w 8511459"/>
                    <a:gd name="connsiteY7-98" fmla="*/ 3091932 h 3091932"/>
                    <a:gd name="connsiteX8-99" fmla="*/ 14515 w 8511459"/>
                    <a:gd name="connsiteY8-100" fmla="*/ 3091932 h 3091932"/>
                    <a:gd name="connsiteX9" fmla="*/ 0 w 8511459"/>
                    <a:gd name="connsiteY9" fmla="*/ 2997496 h 3091932"/>
                    <a:gd name="connsiteX0-101" fmla="*/ 0 w 8511459"/>
                    <a:gd name="connsiteY0-102" fmla="*/ 2997496 h 3091932"/>
                    <a:gd name="connsiteX1-103" fmla="*/ 1127158 w 8511459"/>
                    <a:gd name="connsiteY1-104" fmla="*/ 2286296 h 3091932"/>
                    <a:gd name="connsiteX2-105" fmla="*/ 2709215 w 8511459"/>
                    <a:gd name="connsiteY2-106" fmla="*/ 1458982 h 3091932"/>
                    <a:gd name="connsiteX3-107" fmla="*/ 3899388 w 8511459"/>
                    <a:gd name="connsiteY3-108" fmla="*/ 1894410 h 3091932"/>
                    <a:gd name="connsiteX4-109" fmla="*/ 4828302 w 8511459"/>
                    <a:gd name="connsiteY4-110" fmla="*/ 689726 h 3091932"/>
                    <a:gd name="connsiteX5-111" fmla="*/ 6308759 w 8511459"/>
                    <a:gd name="connsiteY5-112" fmla="*/ 2068582 h 3091932"/>
                    <a:gd name="connsiteX6-113" fmla="*/ 8511459 w 8511459"/>
                    <a:gd name="connsiteY6-114" fmla="*/ 51096 h 3091932"/>
                    <a:gd name="connsiteX7-115" fmla="*/ 8511459 w 8511459"/>
                    <a:gd name="connsiteY7-116" fmla="*/ 3091932 h 3091932"/>
                    <a:gd name="connsiteX8-117" fmla="*/ 14515 w 8511459"/>
                    <a:gd name="connsiteY8-118" fmla="*/ 3091932 h 3091932"/>
                    <a:gd name="connsiteX9-119" fmla="*/ 0 w 8511459"/>
                    <a:gd name="connsiteY9-120" fmla="*/ 2997496 h 3091932"/>
                    <a:gd name="connsiteX0-121" fmla="*/ 0 w 8511459"/>
                    <a:gd name="connsiteY0-122" fmla="*/ 2997496 h 3091932"/>
                    <a:gd name="connsiteX1-123" fmla="*/ 1127158 w 8511459"/>
                    <a:gd name="connsiteY1-124" fmla="*/ 2286296 h 3091932"/>
                    <a:gd name="connsiteX2-125" fmla="*/ 2709215 w 8511459"/>
                    <a:gd name="connsiteY2-126" fmla="*/ 1458982 h 3091932"/>
                    <a:gd name="connsiteX3-127" fmla="*/ 3899388 w 8511459"/>
                    <a:gd name="connsiteY3-128" fmla="*/ 1894410 h 3091932"/>
                    <a:gd name="connsiteX4-129" fmla="*/ 4900874 w 8511459"/>
                    <a:gd name="connsiteY4-130" fmla="*/ 1139669 h 3091932"/>
                    <a:gd name="connsiteX5-131" fmla="*/ 6308759 w 8511459"/>
                    <a:gd name="connsiteY5-132" fmla="*/ 2068582 h 3091932"/>
                    <a:gd name="connsiteX6-133" fmla="*/ 8511459 w 8511459"/>
                    <a:gd name="connsiteY6-134" fmla="*/ 51096 h 3091932"/>
                    <a:gd name="connsiteX7-135" fmla="*/ 8511459 w 8511459"/>
                    <a:gd name="connsiteY7-136" fmla="*/ 3091932 h 3091932"/>
                    <a:gd name="connsiteX8-137" fmla="*/ 14515 w 8511459"/>
                    <a:gd name="connsiteY8-138" fmla="*/ 3091932 h 3091932"/>
                    <a:gd name="connsiteX9-139" fmla="*/ 0 w 8511459"/>
                    <a:gd name="connsiteY9-140" fmla="*/ 2997496 h 3091932"/>
                    <a:gd name="connsiteX0-141" fmla="*/ 0 w 8511459"/>
                    <a:gd name="connsiteY0-142" fmla="*/ 3020712 h 3115148"/>
                    <a:gd name="connsiteX1-143" fmla="*/ 1127158 w 8511459"/>
                    <a:gd name="connsiteY1-144" fmla="*/ 2309512 h 3115148"/>
                    <a:gd name="connsiteX2-145" fmla="*/ 2709215 w 8511459"/>
                    <a:gd name="connsiteY2-146" fmla="*/ 1482198 h 3115148"/>
                    <a:gd name="connsiteX3-147" fmla="*/ 3899388 w 8511459"/>
                    <a:gd name="connsiteY3-148" fmla="*/ 1917626 h 3115148"/>
                    <a:gd name="connsiteX4-149" fmla="*/ 4900874 w 8511459"/>
                    <a:gd name="connsiteY4-150" fmla="*/ 1162885 h 3115148"/>
                    <a:gd name="connsiteX5-151" fmla="*/ 6308759 w 8511459"/>
                    <a:gd name="connsiteY5-152" fmla="*/ 2091798 h 3115148"/>
                    <a:gd name="connsiteX6-153" fmla="*/ 7731159 w 8511459"/>
                    <a:gd name="connsiteY6-154" fmla="*/ 1220942 h 3115148"/>
                    <a:gd name="connsiteX7-155" fmla="*/ 8511459 w 8511459"/>
                    <a:gd name="connsiteY7-156" fmla="*/ 74312 h 3115148"/>
                    <a:gd name="connsiteX8-157" fmla="*/ 8511459 w 8511459"/>
                    <a:gd name="connsiteY8-158" fmla="*/ 3115148 h 3115148"/>
                    <a:gd name="connsiteX9-159" fmla="*/ 14515 w 8511459"/>
                    <a:gd name="connsiteY9-160" fmla="*/ 3115148 h 3115148"/>
                    <a:gd name="connsiteX10" fmla="*/ 0 w 8511459"/>
                    <a:gd name="connsiteY10" fmla="*/ 3020712 h 3115148"/>
                    <a:gd name="connsiteX0-161" fmla="*/ 0 w 8511459"/>
                    <a:gd name="connsiteY0-162" fmla="*/ 3020712 h 3115148"/>
                    <a:gd name="connsiteX1-163" fmla="*/ 1127158 w 8511459"/>
                    <a:gd name="connsiteY1-164" fmla="*/ 2309512 h 3115148"/>
                    <a:gd name="connsiteX2-165" fmla="*/ 2709215 w 8511459"/>
                    <a:gd name="connsiteY2-166" fmla="*/ 1482198 h 3115148"/>
                    <a:gd name="connsiteX3-167" fmla="*/ 3899388 w 8511459"/>
                    <a:gd name="connsiteY3-168" fmla="*/ 1917626 h 3115148"/>
                    <a:gd name="connsiteX4-169" fmla="*/ 4900874 w 8511459"/>
                    <a:gd name="connsiteY4-170" fmla="*/ 1162885 h 3115148"/>
                    <a:gd name="connsiteX5-171" fmla="*/ 6308759 w 8511459"/>
                    <a:gd name="connsiteY5-172" fmla="*/ 2091798 h 3115148"/>
                    <a:gd name="connsiteX6-173" fmla="*/ 7890816 w 8511459"/>
                    <a:gd name="connsiteY6-174" fmla="*/ 1220942 h 3115148"/>
                    <a:gd name="connsiteX7-175" fmla="*/ 8511459 w 8511459"/>
                    <a:gd name="connsiteY7-176" fmla="*/ 74312 h 3115148"/>
                    <a:gd name="connsiteX8-177" fmla="*/ 8511459 w 8511459"/>
                    <a:gd name="connsiteY8-178" fmla="*/ 3115148 h 3115148"/>
                    <a:gd name="connsiteX9-179" fmla="*/ 14515 w 8511459"/>
                    <a:gd name="connsiteY9-180" fmla="*/ 3115148 h 3115148"/>
                    <a:gd name="connsiteX10-181" fmla="*/ 0 w 8511459"/>
                    <a:gd name="connsiteY10-182" fmla="*/ 3020712 h 3115148"/>
                    <a:gd name="connsiteX0-183" fmla="*/ 0 w 8511459"/>
                    <a:gd name="connsiteY0-184" fmla="*/ 3020712 h 3115148"/>
                    <a:gd name="connsiteX1-185" fmla="*/ 851387 w 8511459"/>
                    <a:gd name="connsiteY1-186" fmla="*/ 2440140 h 3115148"/>
                    <a:gd name="connsiteX2-187" fmla="*/ 2709215 w 8511459"/>
                    <a:gd name="connsiteY2-188" fmla="*/ 1482198 h 3115148"/>
                    <a:gd name="connsiteX3-189" fmla="*/ 3899388 w 8511459"/>
                    <a:gd name="connsiteY3-190" fmla="*/ 1917626 h 3115148"/>
                    <a:gd name="connsiteX4-191" fmla="*/ 4900874 w 8511459"/>
                    <a:gd name="connsiteY4-192" fmla="*/ 1162885 h 3115148"/>
                    <a:gd name="connsiteX5-193" fmla="*/ 6308759 w 8511459"/>
                    <a:gd name="connsiteY5-194" fmla="*/ 2091798 h 3115148"/>
                    <a:gd name="connsiteX6-195" fmla="*/ 7890816 w 8511459"/>
                    <a:gd name="connsiteY6-196" fmla="*/ 1220942 h 3115148"/>
                    <a:gd name="connsiteX7-197" fmla="*/ 8511459 w 8511459"/>
                    <a:gd name="connsiteY7-198" fmla="*/ 74312 h 3115148"/>
                    <a:gd name="connsiteX8-199" fmla="*/ 8511459 w 8511459"/>
                    <a:gd name="connsiteY8-200" fmla="*/ 3115148 h 3115148"/>
                    <a:gd name="connsiteX9-201" fmla="*/ 14515 w 8511459"/>
                    <a:gd name="connsiteY9-202" fmla="*/ 3115148 h 3115148"/>
                    <a:gd name="connsiteX10-203" fmla="*/ 0 w 8511459"/>
                    <a:gd name="connsiteY10-204" fmla="*/ 3020712 h 3115148"/>
                    <a:gd name="connsiteX0-205" fmla="*/ 0 w 8511459"/>
                    <a:gd name="connsiteY0-206" fmla="*/ 3020712 h 3115148"/>
                    <a:gd name="connsiteX1-207" fmla="*/ 851387 w 8511459"/>
                    <a:gd name="connsiteY1-208" fmla="*/ 2440140 h 3115148"/>
                    <a:gd name="connsiteX2-209" fmla="*/ 2302815 w 8511459"/>
                    <a:gd name="connsiteY2-210" fmla="*/ 1816026 h 3115148"/>
                    <a:gd name="connsiteX3-211" fmla="*/ 3899388 w 8511459"/>
                    <a:gd name="connsiteY3-212" fmla="*/ 1917626 h 3115148"/>
                    <a:gd name="connsiteX4-213" fmla="*/ 4900874 w 8511459"/>
                    <a:gd name="connsiteY4-214" fmla="*/ 1162885 h 3115148"/>
                    <a:gd name="connsiteX5-215" fmla="*/ 6308759 w 8511459"/>
                    <a:gd name="connsiteY5-216" fmla="*/ 2091798 h 3115148"/>
                    <a:gd name="connsiteX6-217" fmla="*/ 7890816 w 8511459"/>
                    <a:gd name="connsiteY6-218" fmla="*/ 1220942 h 3115148"/>
                    <a:gd name="connsiteX7-219" fmla="*/ 8511459 w 8511459"/>
                    <a:gd name="connsiteY7-220" fmla="*/ 74312 h 3115148"/>
                    <a:gd name="connsiteX8-221" fmla="*/ 8511459 w 8511459"/>
                    <a:gd name="connsiteY8-222" fmla="*/ 3115148 h 3115148"/>
                    <a:gd name="connsiteX9-223" fmla="*/ 14515 w 8511459"/>
                    <a:gd name="connsiteY9-224" fmla="*/ 3115148 h 3115148"/>
                    <a:gd name="connsiteX10-225" fmla="*/ 0 w 8511459"/>
                    <a:gd name="connsiteY10-226" fmla="*/ 3020712 h 3115148"/>
                    <a:gd name="connsiteX0-227" fmla="*/ 0 w 8511459"/>
                    <a:gd name="connsiteY0-228" fmla="*/ 3020712 h 3115148"/>
                    <a:gd name="connsiteX1-229" fmla="*/ 851387 w 8511459"/>
                    <a:gd name="connsiteY1-230" fmla="*/ 2440140 h 3115148"/>
                    <a:gd name="connsiteX2-231" fmla="*/ 2302815 w 8511459"/>
                    <a:gd name="connsiteY2-232" fmla="*/ 1816026 h 3115148"/>
                    <a:gd name="connsiteX3-233" fmla="*/ 3609102 w 8511459"/>
                    <a:gd name="connsiteY3-234" fmla="*/ 2367569 h 3115148"/>
                    <a:gd name="connsiteX4-235" fmla="*/ 4900874 w 8511459"/>
                    <a:gd name="connsiteY4-236" fmla="*/ 1162885 h 3115148"/>
                    <a:gd name="connsiteX5-237" fmla="*/ 6308759 w 8511459"/>
                    <a:gd name="connsiteY5-238" fmla="*/ 2091798 h 3115148"/>
                    <a:gd name="connsiteX6-239" fmla="*/ 7890816 w 8511459"/>
                    <a:gd name="connsiteY6-240" fmla="*/ 1220942 h 3115148"/>
                    <a:gd name="connsiteX7-241" fmla="*/ 8511459 w 8511459"/>
                    <a:gd name="connsiteY7-242" fmla="*/ 74312 h 3115148"/>
                    <a:gd name="connsiteX8-243" fmla="*/ 8511459 w 8511459"/>
                    <a:gd name="connsiteY8-244" fmla="*/ 3115148 h 3115148"/>
                    <a:gd name="connsiteX9-245" fmla="*/ 14515 w 8511459"/>
                    <a:gd name="connsiteY9-246" fmla="*/ 3115148 h 3115148"/>
                    <a:gd name="connsiteX10-247" fmla="*/ 0 w 8511459"/>
                    <a:gd name="connsiteY10-248" fmla="*/ 3020712 h 3115148"/>
                    <a:gd name="connsiteX0-249" fmla="*/ 0 w 8511459"/>
                    <a:gd name="connsiteY0-250" fmla="*/ 3020712 h 3115148"/>
                    <a:gd name="connsiteX1-251" fmla="*/ 851387 w 8511459"/>
                    <a:gd name="connsiteY1-252" fmla="*/ 2440140 h 3115148"/>
                    <a:gd name="connsiteX2-253" fmla="*/ 2302815 w 8511459"/>
                    <a:gd name="connsiteY2-254" fmla="*/ 1816026 h 3115148"/>
                    <a:gd name="connsiteX3-255" fmla="*/ 3609102 w 8511459"/>
                    <a:gd name="connsiteY3-256" fmla="*/ 2367569 h 3115148"/>
                    <a:gd name="connsiteX4-257" fmla="*/ 4944417 w 8511459"/>
                    <a:gd name="connsiteY4-258" fmla="*/ 1627342 h 3115148"/>
                    <a:gd name="connsiteX5-259" fmla="*/ 6308759 w 8511459"/>
                    <a:gd name="connsiteY5-260" fmla="*/ 2091798 h 3115148"/>
                    <a:gd name="connsiteX6-261" fmla="*/ 7890816 w 8511459"/>
                    <a:gd name="connsiteY6-262" fmla="*/ 1220942 h 3115148"/>
                    <a:gd name="connsiteX7-263" fmla="*/ 8511459 w 8511459"/>
                    <a:gd name="connsiteY7-264" fmla="*/ 74312 h 3115148"/>
                    <a:gd name="connsiteX8-265" fmla="*/ 8511459 w 8511459"/>
                    <a:gd name="connsiteY8-266" fmla="*/ 3115148 h 3115148"/>
                    <a:gd name="connsiteX9-267" fmla="*/ 14515 w 8511459"/>
                    <a:gd name="connsiteY9-268" fmla="*/ 3115148 h 3115148"/>
                    <a:gd name="connsiteX10-269" fmla="*/ 0 w 8511459"/>
                    <a:gd name="connsiteY10-270" fmla="*/ 3020712 h 3115148"/>
                    <a:gd name="connsiteX0-271" fmla="*/ 0 w 8511459"/>
                    <a:gd name="connsiteY0-272" fmla="*/ 3020712 h 3115148"/>
                    <a:gd name="connsiteX1-273" fmla="*/ 1141673 w 8511459"/>
                    <a:gd name="connsiteY1-274" fmla="*/ 2396597 h 3115148"/>
                    <a:gd name="connsiteX2-275" fmla="*/ 2302815 w 8511459"/>
                    <a:gd name="connsiteY2-276" fmla="*/ 1816026 h 3115148"/>
                    <a:gd name="connsiteX3-277" fmla="*/ 3609102 w 8511459"/>
                    <a:gd name="connsiteY3-278" fmla="*/ 2367569 h 3115148"/>
                    <a:gd name="connsiteX4-279" fmla="*/ 4944417 w 8511459"/>
                    <a:gd name="connsiteY4-280" fmla="*/ 1627342 h 3115148"/>
                    <a:gd name="connsiteX5-281" fmla="*/ 6308759 w 8511459"/>
                    <a:gd name="connsiteY5-282" fmla="*/ 2091798 h 3115148"/>
                    <a:gd name="connsiteX6-283" fmla="*/ 7890816 w 8511459"/>
                    <a:gd name="connsiteY6-284" fmla="*/ 1220942 h 3115148"/>
                    <a:gd name="connsiteX7-285" fmla="*/ 8511459 w 8511459"/>
                    <a:gd name="connsiteY7-286" fmla="*/ 74312 h 3115148"/>
                    <a:gd name="connsiteX8-287" fmla="*/ 8511459 w 8511459"/>
                    <a:gd name="connsiteY8-288" fmla="*/ 3115148 h 3115148"/>
                    <a:gd name="connsiteX9-289" fmla="*/ 14515 w 8511459"/>
                    <a:gd name="connsiteY9-290" fmla="*/ 3115148 h 3115148"/>
                    <a:gd name="connsiteX10-291" fmla="*/ 0 w 8511459"/>
                    <a:gd name="connsiteY10-292" fmla="*/ 3020712 h 3115148"/>
                    <a:gd name="connsiteX0-293" fmla="*/ 0 w 8511459"/>
                    <a:gd name="connsiteY0-294" fmla="*/ 3020712 h 3115148"/>
                    <a:gd name="connsiteX1-295" fmla="*/ 1141673 w 8511459"/>
                    <a:gd name="connsiteY1-296" fmla="*/ 2396597 h 3115148"/>
                    <a:gd name="connsiteX2-297" fmla="*/ 2302815 w 8511459"/>
                    <a:gd name="connsiteY2-298" fmla="*/ 1816026 h 3115148"/>
                    <a:gd name="connsiteX3-299" fmla="*/ 3609102 w 8511459"/>
                    <a:gd name="connsiteY3-300" fmla="*/ 2367569 h 3115148"/>
                    <a:gd name="connsiteX4-301" fmla="*/ 4944417 w 8511459"/>
                    <a:gd name="connsiteY4-302" fmla="*/ 1627342 h 3115148"/>
                    <a:gd name="connsiteX5-303" fmla="*/ 6308759 w 8511459"/>
                    <a:gd name="connsiteY5-304" fmla="*/ 2091798 h 3115148"/>
                    <a:gd name="connsiteX6-305" fmla="*/ 7890816 w 8511459"/>
                    <a:gd name="connsiteY6-306" fmla="*/ 1220942 h 3115148"/>
                    <a:gd name="connsiteX7-307" fmla="*/ 8511459 w 8511459"/>
                    <a:gd name="connsiteY7-308" fmla="*/ 74312 h 3115148"/>
                    <a:gd name="connsiteX8-309" fmla="*/ 8511459 w 8511459"/>
                    <a:gd name="connsiteY8-310" fmla="*/ 3115148 h 3115148"/>
                    <a:gd name="connsiteX9-311" fmla="*/ 14515 w 8511459"/>
                    <a:gd name="connsiteY9-312" fmla="*/ 3115148 h 3115148"/>
                    <a:gd name="connsiteX10-313" fmla="*/ 0 w 8511459"/>
                    <a:gd name="connsiteY10-314" fmla="*/ 3020712 h 3115148"/>
                    <a:gd name="connsiteX0-315" fmla="*/ 0 w 8511459"/>
                    <a:gd name="connsiteY0-316" fmla="*/ 3020712 h 3115148"/>
                    <a:gd name="connsiteX1-317" fmla="*/ 1141673 w 8511459"/>
                    <a:gd name="connsiteY1-318" fmla="*/ 2396597 h 3115148"/>
                    <a:gd name="connsiteX2-319" fmla="*/ 2302815 w 8511459"/>
                    <a:gd name="connsiteY2-320" fmla="*/ 1816026 h 3115148"/>
                    <a:gd name="connsiteX3-321" fmla="*/ 3609102 w 8511459"/>
                    <a:gd name="connsiteY3-322" fmla="*/ 2367569 h 3115148"/>
                    <a:gd name="connsiteX4-323" fmla="*/ 4944417 w 8511459"/>
                    <a:gd name="connsiteY4-324" fmla="*/ 1627342 h 3115148"/>
                    <a:gd name="connsiteX5-325" fmla="*/ 6308759 w 8511459"/>
                    <a:gd name="connsiteY5-326" fmla="*/ 2091798 h 3115148"/>
                    <a:gd name="connsiteX6-327" fmla="*/ 7890816 w 8511459"/>
                    <a:gd name="connsiteY6-328" fmla="*/ 1220942 h 3115148"/>
                    <a:gd name="connsiteX7-329" fmla="*/ 8511459 w 8511459"/>
                    <a:gd name="connsiteY7-330" fmla="*/ 74312 h 3115148"/>
                    <a:gd name="connsiteX8-331" fmla="*/ 8511459 w 8511459"/>
                    <a:gd name="connsiteY8-332" fmla="*/ 3115148 h 3115148"/>
                    <a:gd name="connsiteX9-333" fmla="*/ 14515 w 8511459"/>
                    <a:gd name="connsiteY9-334" fmla="*/ 3115148 h 3115148"/>
                    <a:gd name="connsiteX10-335" fmla="*/ 0 w 8511459"/>
                    <a:gd name="connsiteY10-336" fmla="*/ 3020712 h 3115148"/>
                    <a:gd name="connsiteX0-337" fmla="*/ 0 w 8511459"/>
                    <a:gd name="connsiteY0-338" fmla="*/ 3020712 h 3115148"/>
                    <a:gd name="connsiteX1-339" fmla="*/ 1141673 w 8511459"/>
                    <a:gd name="connsiteY1-340" fmla="*/ 2396597 h 3115148"/>
                    <a:gd name="connsiteX2-341" fmla="*/ 1983501 w 8511459"/>
                    <a:gd name="connsiteY2-342" fmla="*/ 2033741 h 3115148"/>
                    <a:gd name="connsiteX3-343" fmla="*/ 3609102 w 8511459"/>
                    <a:gd name="connsiteY3-344" fmla="*/ 2367569 h 3115148"/>
                    <a:gd name="connsiteX4-345" fmla="*/ 4944417 w 8511459"/>
                    <a:gd name="connsiteY4-346" fmla="*/ 1627342 h 3115148"/>
                    <a:gd name="connsiteX5-347" fmla="*/ 6308759 w 8511459"/>
                    <a:gd name="connsiteY5-348" fmla="*/ 2091798 h 3115148"/>
                    <a:gd name="connsiteX6-349" fmla="*/ 7890816 w 8511459"/>
                    <a:gd name="connsiteY6-350" fmla="*/ 1220942 h 3115148"/>
                    <a:gd name="connsiteX7-351" fmla="*/ 8511459 w 8511459"/>
                    <a:gd name="connsiteY7-352" fmla="*/ 74312 h 3115148"/>
                    <a:gd name="connsiteX8-353" fmla="*/ 8511459 w 8511459"/>
                    <a:gd name="connsiteY8-354" fmla="*/ 3115148 h 3115148"/>
                    <a:gd name="connsiteX9-355" fmla="*/ 14515 w 8511459"/>
                    <a:gd name="connsiteY9-356" fmla="*/ 3115148 h 3115148"/>
                    <a:gd name="connsiteX10-357" fmla="*/ 0 w 8511459"/>
                    <a:gd name="connsiteY10-358" fmla="*/ 3020712 h 3115148"/>
                    <a:gd name="connsiteX0-359" fmla="*/ 0 w 8511459"/>
                    <a:gd name="connsiteY0-360" fmla="*/ 3020712 h 3115148"/>
                    <a:gd name="connsiteX1-361" fmla="*/ 1141673 w 8511459"/>
                    <a:gd name="connsiteY1-362" fmla="*/ 2396597 h 3115148"/>
                    <a:gd name="connsiteX2-363" fmla="*/ 1983501 w 8511459"/>
                    <a:gd name="connsiteY2-364" fmla="*/ 2033741 h 3115148"/>
                    <a:gd name="connsiteX3-365" fmla="*/ 3536530 w 8511459"/>
                    <a:gd name="connsiteY3-366" fmla="*/ 2411112 h 3115148"/>
                    <a:gd name="connsiteX4-367" fmla="*/ 4944417 w 8511459"/>
                    <a:gd name="connsiteY4-368" fmla="*/ 1627342 h 3115148"/>
                    <a:gd name="connsiteX5-369" fmla="*/ 6308759 w 8511459"/>
                    <a:gd name="connsiteY5-370" fmla="*/ 2091798 h 3115148"/>
                    <a:gd name="connsiteX6-371" fmla="*/ 7890816 w 8511459"/>
                    <a:gd name="connsiteY6-372" fmla="*/ 1220942 h 3115148"/>
                    <a:gd name="connsiteX7-373" fmla="*/ 8511459 w 8511459"/>
                    <a:gd name="connsiteY7-374" fmla="*/ 74312 h 3115148"/>
                    <a:gd name="connsiteX8-375" fmla="*/ 8511459 w 8511459"/>
                    <a:gd name="connsiteY8-376" fmla="*/ 3115148 h 3115148"/>
                    <a:gd name="connsiteX9-377" fmla="*/ 14515 w 8511459"/>
                    <a:gd name="connsiteY9-378" fmla="*/ 3115148 h 3115148"/>
                    <a:gd name="connsiteX10-379" fmla="*/ 0 w 8511459"/>
                    <a:gd name="connsiteY10-380" fmla="*/ 3020712 h 3115148"/>
                    <a:gd name="connsiteX0-381" fmla="*/ 0 w 8511459"/>
                    <a:gd name="connsiteY0-382" fmla="*/ 3020712 h 3115148"/>
                    <a:gd name="connsiteX1-383" fmla="*/ 1141673 w 8511459"/>
                    <a:gd name="connsiteY1-384" fmla="*/ 2396597 h 3115148"/>
                    <a:gd name="connsiteX2-385" fmla="*/ 2593101 w 8511459"/>
                    <a:gd name="connsiteY2-386" fmla="*/ 1946655 h 3115148"/>
                    <a:gd name="connsiteX3-387" fmla="*/ 3536530 w 8511459"/>
                    <a:gd name="connsiteY3-388" fmla="*/ 2411112 h 3115148"/>
                    <a:gd name="connsiteX4-389" fmla="*/ 4944417 w 8511459"/>
                    <a:gd name="connsiteY4-390" fmla="*/ 1627342 h 3115148"/>
                    <a:gd name="connsiteX5-391" fmla="*/ 6308759 w 8511459"/>
                    <a:gd name="connsiteY5-392" fmla="*/ 2091798 h 3115148"/>
                    <a:gd name="connsiteX6-393" fmla="*/ 7890816 w 8511459"/>
                    <a:gd name="connsiteY6-394" fmla="*/ 1220942 h 3115148"/>
                    <a:gd name="connsiteX7-395" fmla="*/ 8511459 w 8511459"/>
                    <a:gd name="connsiteY7-396" fmla="*/ 74312 h 3115148"/>
                    <a:gd name="connsiteX8-397" fmla="*/ 8511459 w 8511459"/>
                    <a:gd name="connsiteY8-398" fmla="*/ 3115148 h 3115148"/>
                    <a:gd name="connsiteX9-399" fmla="*/ 14515 w 8511459"/>
                    <a:gd name="connsiteY9-400" fmla="*/ 3115148 h 3115148"/>
                    <a:gd name="connsiteX10-401" fmla="*/ 0 w 8511459"/>
                    <a:gd name="connsiteY10-402" fmla="*/ 3020712 h 3115148"/>
                    <a:gd name="connsiteX0-403" fmla="*/ 0 w 8511459"/>
                    <a:gd name="connsiteY0-404" fmla="*/ 3020712 h 3115148"/>
                    <a:gd name="connsiteX1-405" fmla="*/ 561102 w 8511459"/>
                    <a:gd name="connsiteY1-406" fmla="*/ 2614313 h 3115148"/>
                    <a:gd name="connsiteX2-407" fmla="*/ 1141673 w 8511459"/>
                    <a:gd name="connsiteY2-408" fmla="*/ 2396597 h 3115148"/>
                    <a:gd name="connsiteX3-409" fmla="*/ 2593101 w 8511459"/>
                    <a:gd name="connsiteY3-410" fmla="*/ 1946655 h 3115148"/>
                    <a:gd name="connsiteX4-411" fmla="*/ 3536530 w 8511459"/>
                    <a:gd name="connsiteY4-412" fmla="*/ 2411112 h 3115148"/>
                    <a:gd name="connsiteX5-413" fmla="*/ 4944417 w 8511459"/>
                    <a:gd name="connsiteY5-414" fmla="*/ 1627342 h 3115148"/>
                    <a:gd name="connsiteX6-415" fmla="*/ 6308759 w 8511459"/>
                    <a:gd name="connsiteY6-416" fmla="*/ 2091798 h 3115148"/>
                    <a:gd name="connsiteX7-417" fmla="*/ 7890816 w 8511459"/>
                    <a:gd name="connsiteY7-418" fmla="*/ 1220942 h 3115148"/>
                    <a:gd name="connsiteX8-419" fmla="*/ 8511459 w 8511459"/>
                    <a:gd name="connsiteY8-420" fmla="*/ 74312 h 3115148"/>
                    <a:gd name="connsiteX9-421" fmla="*/ 8511459 w 8511459"/>
                    <a:gd name="connsiteY9-422" fmla="*/ 3115148 h 3115148"/>
                    <a:gd name="connsiteX10-423" fmla="*/ 14515 w 8511459"/>
                    <a:gd name="connsiteY10-424" fmla="*/ 3115148 h 3115148"/>
                    <a:gd name="connsiteX11" fmla="*/ 0 w 8511459"/>
                    <a:gd name="connsiteY11" fmla="*/ 3020712 h 3115148"/>
                    <a:gd name="connsiteX0-425" fmla="*/ 0 w 8511459"/>
                    <a:gd name="connsiteY0-426" fmla="*/ 3020712 h 3115148"/>
                    <a:gd name="connsiteX1-427" fmla="*/ 561102 w 8511459"/>
                    <a:gd name="connsiteY1-428" fmla="*/ 2614313 h 3115148"/>
                    <a:gd name="connsiteX2-429" fmla="*/ 1141673 w 8511459"/>
                    <a:gd name="connsiteY2-430" fmla="*/ 2396597 h 3115148"/>
                    <a:gd name="connsiteX3-431" fmla="*/ 1838359 w 8511459"/>
                    <a:gd name="connsiteY3-432" fmla="*/ 2382084 h 3115148"/>
                    <a:gd name="connsiteX4-433" fmla="*/ 2593101 w 8511459"/>
                    <a:gd name="connsiteY4-434" fmla="*/ 1946655 h 3115148"/>
                    <a:gd name="connsiteX5-435" fmla="*/ 3536530 w 8511459"/>
                    <a:gd name="connsiteY5-436" fmla="*/ 2411112 h 3115148"/>
                    <a:gd name="connsiteX6-437" fmla="*/ 4944417 w 8511459"/>
                    <a:gd name="connsiteY6-438" fmla="*/ 1627342 h 3115148"/>
                    <a:gd name="connsiteX7-439" fmla="*/ 6308759 w 8511459"/>
                    <a:gd name="connsiteY7-440" fmla="*/ 2091798 h 3115148"/>
                    <a:gd name="connsiteX8-441" fmla="*/ 7890816 w 8511459"/>
                    <a:gd name="connsiteY8-442" fmla="*/ 1220942 h 3115148"/>
                    <a:gd name="connsiteX9-443" fmla="*/ 8511459 w 8511459"/>
                    <a:gd name="connsiteY9-444" fmla="*/ 74312 h 3115148"/>
                    <a:gd name="connsiteX10-445" fmla="*/ 8511459 w 8511459"/>
                    <a:gd name="connsiteY10-446" fmla="*/ 3115148 h 3115148"/>
                    <a:gd name="connsiteX11-447" fmla="*/ 14515 w 8511459"/>
                    <a:gd name="connsiteY11-448" fmla="*/ 3115148 h 3115148"/>
                    <a:gd name="connsiteX12" fmla="*/ 0 w 8511459"/>
                    <a:gd name="connsiteY12" fmla="*/ 3020712 h 3115148"/>
                    <a:gd name="connsiteX0-449" fmla="*/ 0 w 8511459"/>
                    <a:gd name="connsiteY0-450" fmla="*/ 3020712 h 3115148"/>
                    <a:gd name="connsiteX1-451" fmla="*/ 561102 w 8511459"/>
                    <a:gd name="connsiteY1-452" fmla="*/ 2614313 h 3115148"/>
                    <a:gd name="connsiteX2-453" fmla="*/ 1199730 w 8511459"/>
                    <a:gd name="connsiteY2-454" fmla="*/ 2556255 h 3115148"/>
                    <a:gd name="connsiteX3-455" fmla="*/ 1838359 w 8511459"/>
                    <a:gd name="connsiteY3-456" fmla="*/ 2382084 h 3115148"/>
                    <a:gd name="connsiteX4-457" fmla="*/ 2593101 w 8511459"/>
                    <a:gd name="connsiteY4-458" fmla="*/ 1946655 h 3115148"/>
                    <a:gd name="connsiteX5-459" fmla="*/ 3536530 w 8511459"/>
                    <a:gd name="connsiteY5-460" fmla="*/ 2411112 h 3115148"/>
                    <a:gd name="connsiteX6-461" fmla="*/ 4944417 w 8511459"/>
                    <a:gd name="connsiteY6-462" fmla="*/ 1627342 h 3115148"/>
                    <a:gd name="connsiteX7-463" fmla="*/ 6308759 w 8511459"/>
                    <a:gd name="connsiteY7-464" fmla="*/ 2091798 h 3115148"/>
                    <a:gd name="connsiteX8-465" fmla="*/ 7890816 w 8511459"/>
                    <a:gd name="connsiteY8-466" fmla="*/ 1220942 h 3115148"/>
                    <a:gd name="connsiteX9-467" fmla="*/ 8511459 w 8511459"/>
                    <a:gd name="connsiteY9-468" fmla="*/ 74312 h 3115148"/>
                    <a:gd name="connsiteX10-469" fmla="*/ 8511459 w 8511459"/>
                    <a:gd name="connsiteY10-470" fmla="*/ 3115148 h 3115148"/>
                    <a:gd name="connsiteX11-471" fmla="*/ 14515 w 8511459"/>
                    <a:gd name="connsiteY11-472" fmla="*/ 3115148 h 3115148"/>
                    <a:gd name="connsiteX12-473" fmla="*/ 0 w 8511459"/>
                    <a:gd name="connsiteY12-474" fmla="*/ 3020712 h 311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 ang="0">
                      <a:pos x="connsiteX8-99" y="connsiteY8-100"/>
                    </a:cxn>
                    <a:cxn ang="0">
                      <a:pos x="connsiteX9-119" y="connsiteY9-120"/>
                    </a:cxn>
                    <a:cxn ang="0">
                      <a:pos x="connsiteX10-181" y="connsiteY10-182"/>
                    </a:cxn>
                    <a:cxn ang="0">
                      <a:pos x="connsiteX11-447" y="connsiteY11-448"/>
                    </a:cxn>
                    <a:cxn ang="0">
                      <a:pos x="connsiteX12-473" y="connsiteY12-474"/>
                    </a:cxn>
                  </a:cxnLst>
                  <a:rect l="l" t="t" r="r" b="b"/>
                  <a:pathLst>
                    <a:path w="8511459" h="3115148">
                      <a:moveTo>
                        <a:pt x="0" y="3020712"/>
                      </a:moveTo>
                      <a:cubicBezTo>
                        <a:pt x="74164" y="2973525"/>
                        <a:pt x="370823" y="2718332"/>
                        <a:pt x="561102" y="2614313"/>
                      </a:cubicBezTo>
                      <a:cubicBezTo>
                        <a:pt x="751381" y="2510294"/>
                        <a:pt x="1008625" y="2631245"/>
                        <a:pt x="1199730" y="2556255"/>
                      </a:cubicBezTo>
                      <a:cubicBezTo>
                        <a:pt x="1390835" y="2481265"/>
                        <a:pt x="1596454" y="2457074"/>
                        <a:pt x="1838359" y="2382084"/>
                      </a:cubicBezTo>
                      <a:cubicBezTo>
                        <a:pt x="2080264" y="2307094"/>
                        <a:pt x="2288301" y="1905531"/>
                        <a:pt x="2593101" y="1946655"/>
                      </a:cubicBezTo>
                      <a:cubicBezTo>
                        <a:pt x="2936606" y="1903112"/>
                        <a:pt x="3193025" y="2454655"/>
                        <a:pt x="3536530" y="2411112"/>
                      </a:cubicBezTo>
                      <a:cubicBezTo>
                        <a:pt x="3834073" y="2599798"/>
                        <a:pt x="4542855" y="1598313"/>
                        <a:pt x="4944417" y="1627342"/>
                      </a:cubicBezTo>
                      <a:cubicBezTo>
                        <a:pt x="5345979" y="1656371"/>
                        <a:pt x="5870912" y="2147436"/>
                        <a:pt x="6308759" y="2091798"/>
                      </a:cubicBezTo>
                      <a:cubicBezTo>
                        <a:pt x="6746607" y="2036160"/>
                        <a:pt x="7523699" y="1557190"/>
                        <a:pt x="7890816" y="1220942"/>
                      </a:cubicBezTo>
                      <a:cubicBezTo>
                        <a:pt x="8257933" y="884694"/>
                        <a:pt x="8347542" y="-306703"/>
                        <a:pt x="8511459" y="74312"/>
                      </a:cubicBezTo>
                      <a:lnTo>
                        <a:pt x="8511459" y="3115148"/>
                      </a:lnTo>
                      <a:lnTo>
                        <a:pt x="14515" y="3115148"/>
                      </a:lnTo>
                      <a:lnTo>
                        <a:pt x="0" y="3020712"/>
                      </a:lnTo>
                      <a:close/>
                    </a:path>
                  </a:pathLst>
                </a:custGeom>
                <a:solidFill>
                  <a:srgbClr val="7B90AD"/>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a:t>
                  </a:r>
                  <a:endParaRPr lang="zh-CN" altLang="en-US" dirty="0"/>
                </a:p>
              </p:txBody>
            </p:sp>
            <p:sp>
              <p:nvSpPr>
                <p:cNvPr id="73" name="右箭头 29"/>
                <p:cNvSpPr/>
                <p:nvPr/>
              </p:nvSpPr>
              <p:spPr>
                <a:xfrm>
                  <a:off x="395601" y="7176875"/>
                  <a:ext cx="8463386" cy="169688"/>
                </a:xfrm>
                <a:prstGeom prst="rightArrow">
                  <a:avLst/>
                </a:prstGeom>
                <a:solidFill>
                  <a:srgbClr val="4355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62" name="组合 71"/>
              <p:cNvGrpSpPr/>
              <p:nvPr/>
            </p:nvGrpSpPr>
            <p:grpSpPr bwMode="auto">
              <a:xfrm>
                <a:off x="485048" y="5379871"/>
                <a:ext cx="8081603" cy="727605"/>
                <a:chOff x="584091" y="1591431"/>
                <a:chExt cx="8081603" cy="727605"/>
              </a:xfrm>
            </p:grpSpPr>
            <p:sp>
              <p:nvSpPr>
                <p:cNvPr id="63" name="TextBox 33"/>
                <p:cNvSpPr txBox="1">
                  <a:spLocks noChangeArrowheads="1"/>
                </p:cNvSpPr>
                <p:nvPr/>
              </p:nvSpPr>
              <p:spPr bwMode="auto">
                <a:xfrm>
                  <a:off x="584091" y="1978471"/>
                  <a:ext cx="816393" cy="34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1943</a:t>
                  </a:r>
                </a:p>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MLP</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诞生</a:t>
                  </a:r>
                </a:p>
              </p:txBody>
            </p:sp>
            <p:sp>
              <p:nvSpPr>
                <p:cNvPr id="64" name="TextBox 34"/>
                <p:cNvSpPr txBox="1">
                  <a:spLocks noChangeArrowheads="1"/>
                </p:cNvSpPr>
                <p:nvPr/>
              </p:nvSpPr>
              <p:spPr bwMode="auto">
                <a:xfrm>
                  <a:off x="1304649" y="1910733"/>
                  <a:ext cx="1105648" cy="34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1949</a:t>
                  </a:r>
                </a:p>
                <a:p>
                  <a:pPr algn="ctr" eaLnBrk="1" hangingPunct="1"/>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Hebb</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学习规则</a:t>
                  </a:r>
                </a:p>
              </p:txBody>
            </p:sp>
            <p:sp>
              <p:nvSpPr>
                <p:cNvPr id="65" name="TextBox 35"/>
                <p:cNvSpPr txBox="1">
                  <a:spLocks noChangeArrowheads="1"/>
                </p:cNvSpPr>
                <p:nvPr/>
              </p:nvSpPr>
              <p:spPr bwMode="auto">
                <a:xfrm>
                  <a:off x="2373031" y="1818268"/>
                  <a:ext cx="1005139" cy="48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1958</a:t>
                  </a:r>
                </a:p>
                <a:p>
                  <a:pPr algn="ctr" eaLnBrk="1" hangingPunct="1"/>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Percptron</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p>
                  <a:pPr algn="ctr" eaLnBrk="1" hangingPunct="1"/>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感知机</a:t>
                  </a:r>
                </a:p>
              </p:txBody>
            </p:sp>
            <p:sp>
              <p:nvSpPr>
                <p:cNvPr id="66" name="TextBox 36"/>
                <p:cNvSpPr txBox="1">
                  <a:spLocks noChangeArrowheads="1"/>
                </p:cNvSpPr>
                <p:nvPr/>
              </p:nvSpPr>
              <p:spPr bwMode="auto">
                <a:xfrm>
                  <a:off x="3522078" y="1969430"/>
                  <a:ext cx="1005139" cy="33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1969</a:t>
                  </a:r>
                </a:p>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“AI Winter”</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 name="TextBox 37"/>
                <p:cNvSpPr txBox="1">
                  <a:spLocks noChangeArrowheads="1"/>
                </p:cNvSpPr>
                <p:nvPr/>
              </p:nvSpPr>
              <p:spPr bwMode="auto">
                <a:xfrm>
                  <a:off x="4723933" y="1710818"/>
                  <a:ext cx="862610" cy="33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1982</a:t>
                  </a:r>
                </a:p>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Hopfield</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TextBox 38"/>
                <p:cNvSpPr txBox="1">
                  <a:spLocks noChangeArrowheads="1"/>
                </p:cNvSpPr>
                <p:nvPr/>
              </p:nvSpPr>
              <p:spPr bwMode="auto">
                <a:xfrm>
                  <a:off x="6313729" y="1910733"/>
                  <a:ext cx="760683" cy="34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1995</a:t>
                  </a:r>
                </a:p>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SVM</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69" name="TextBox 39"/>
                <p:cNvSpPr txBox="1">
                  <a:spLocks noChangeArrowheads="1"/>
                </p:cNvSpPr>
                <p:nvPr/>
              </p:nvSpPr>
              <p:spPr bwMode="auto">
                <a:xfrm>
                  <a:off x="7136099" y="1792189"/>
                  <a:ext cx="744342" cy="34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2006</a:t>
                  </a:r>
                  <a:br>
                    <a:rPr lang="en-US" altLang="zh-CN" sz="1400" dirty="0">
                      <a:latin typeface="Times New Roman" panose="02020603050405020304" pitchFamily="18" charset="0"/>
                      <a:ea typeface="黑体" panose="02010609060101010101" pitchFamily="49" charset="-122"/>
                      <a:cs typeface="Times New Roman" panose="02020603050405020304" pitchFamily="18" charset="0"/>
                    </a:rPr>
                  </a:b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DBN</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70" name="TextBox 40"/>
                <p:cNvSpPr txBox="1">
                  <a:spLocks noChangeArrowheads="1"/>
                </p:cNvSpPr>
                <p:nvPr/>
              </p:nvSpPr>
              <p:spPr bwMode="auto">
                <a:xfrm>
                  <a:off x="7887150" y="1591431"/>
                  <a:ext cx="778544" cy="48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2012</a:t>
                  </a:r>
                </a:p>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CNN</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超越传统方法</a:t>
                  </a:r>
                </a:p>
              </p:txBody>
            </p:sp>
            <p:sp>
              <p:nvSpPr>
                <p:cNvPr id="71" name="TextBox 44"/>
                <p:cNvSpPr txBox="1">
                  <a:spLocks noChangeArrowheads="1"/>
                </p:cNvSpPr>
                <p:nvPr/>
              </p:nvSpPr>
              <p:spPr bwMode="auto">
                <a:xfrm>
                  <a:off x="5341853" y="1854724"/>
                  <a:ext cx="862610" cy="34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1986</a:t>
                  </a:r>
                </a:p>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BP</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训练方法</a:t>
                  </a:r>
                </a:p>
              </p:txBody>
            </p:sp>
          </p:grpSp>
        </p:grpSp>
        <p:sp>
          <p:nvSpPr>
            <p:cNvPr id="74" name="TextBox 42"/>
            <p:cNvSpPr txBox="1">
              <a:spLocks noChangeArrowheads="1"/>
            </p:cNvSpPr>
            <p:nvPr/>
          </p:nvSpPr>
          <p:spPr bwMode="auto">
            <a:xfrm>
              <a:off x="9773098" y="3370554"/>
              <a:ext cx="12618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第三次繁荣</a:t>
              </a:r>
            </a:p>
            <a:p>
              <a:pPr algn="ctr" eaLnBrk="1" hangingPunct="1"/>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多层神经网络</a:t>
              </a:r>
            </a:p>
            <a:p>
              <a:pPr algn="ctr" eaLnBrk="1" hangingPunct="1"/>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深度学习</a:t>
              </a:r>
            </a:p>
          </p:txBody>
        </p:sp>
        <p:pic>
          <p:nvPicPr>
            <p:cNvPr id="76" name="Picture 8" descr="http://1871.img.pp.sohu.com.cn/images/blog/2009/9/12/16/10/1245b77254dg214.jpg"/>
            <p:cNvPicPr>
              <a:picLocks noChangeAspect="1" noChangeArrowheads="1"/>
            </p:cNvPicPr>
            <p:nvPr/>
          </p:nvPicPr>
          <p:blipFill>
            <a:blip r:embed="rId2">
              <a:extLst>
                <a:ext uri="{28A0092B-C50C-407E-A947-70E740481C1C}">
                  <a14:useLocalDpi xmlns:a14="http://schemas.microsoft.com/office/drawing/2010/main" val="0"/>
                </a:ext>
              </a:extLst>
            </a:blip>
            <a:srcRect t="7336" b="13425"/>
            <a:stretch>
              <a:fillRect/>
            </a:stretch>
          </p:blipFill>
          <p:spPr bwMode="auto">
            <a:xfrm>
              <a:off x="6163258" y="2134124"/>
              <a:ext cx="1005111" cy="1211813"/>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组合 26"/>
            <p:cNvGrpSpPr/>
            <p:nvPr/>
          </p:nvGrpSpPr>
          <p:grpSpPr bwMode="auto">
            <a:xfrm>
              <a:off x="2606199" y="2493166"/>
              <a:ext cx="1664187" cy="1308364"/>
              <a:chOff x="2925465" y="1842231"/>
              <a:chExt cx="1433767" cy="1127042"/>
            </a:xfrm>
          </p:grpSpPr>
          <p:pic>
            <p:nvPicPr>
              <p:cNvPr id="78" name="图片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7763" y="1842231"/>
                <a:ext cx="791961" cy="908435"/>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文本框 20"/>
              <p:cNvSpPr txBox="1">
                <a:spLocks noChangeArrowheads="1"/>
              </p:cNvSpPr>
              <p:nvPr/>
            </p:nvSpPr>
            <p:spPr bwMode="auto">
              <a:xfrm>
                <a:off x="2925465" y="2707663"/>
                <a:ext cx="1433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100">
                    <a:latin typeface="黑体" panose="02010609060101010101" pitchFamily="49" charset="-122"/>
                    <a:ea typeface="黑体" panose="02010609060101010101" pitchFamily="49" charset="-122"/>
                    <a:cs typeface="Times New Roman" panose="02020603050405020304" pitchFamily="18" charset="0"/>
                  </a:rPr>
                  <a:t>Hebb</a:t>
                </a:r>
                <a:endParaRPr lang="zh-CN" altLang="en-US" sz="1100" dirty="0">
                  <a:latin typeface="黑体" panose="02010609060101010101" pitchFamily="49" charset="-122"/>
                  <a:ea typeface="黑体" panose="02010609060101010101" pitchFamily="49" charset="-122"/>
                  <a:cs typeface="Times New Roman" panose="02020603050405020304" pitchFamily="18" charset="0"/>
                </a:endParaRPr>
              </a:p>
            </p:txBody>
          </p:sp>
        </p:grpSp>
        <p:sp>
          <p:nvSpPr>
            <p:cNvPr id="80" name="矩形 45"/>
            <p:cNvSpPr>
              <a:spLocks noChangeArrowheads="1"/>
            </p:cNvSpPr>
            <p:nvPr/>
          </p:nvSpPr>
          <p:spPr bwMode="auto">
            <a:xfrm>
              <a:off x="6305920" y="3297526"/>
              <a:ext cx="6842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100" dirty="0">
                  <a:latin typeface="Times New Roman" panose="02020603050405020304" pitchFamily="18" charset="0"/>
                </a:rPr>
                <a:t>Hopfield</a:t>
              </a:r>
              <a:endParaRPr lang="zh-CN" altLang="en-US" sz="1100" dirty="0">
                <a:latin typeface="Times New Roman" panose="02020603050405020304" pitchFamily="18" charset="0"/>
              </a:endParaRPr>
            </a:p>
          </p:txBody>
        </p:sp>
        <p:pic>
          <p:nvPicPr>
            <p:cNvPr id="81" name="Picture 2" descr="http://static.open-open.com/lib/uploadImg/20160114/20160114142442_23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87072" y="2042752"/>
              <a:ext cx="898280" cy="1189187"/>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82" name="矩形 81"/>
            <p:cNvSpPr/>
            <p:nvPr/>
          </p:nvSpPr>
          <p:spPr>
            <a:xfrm>
              <a:off x="9924364" y="3221383"/>
              <a:ext cx="870751"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G.E. Hinton</a:t>
              </a:r>
              <a:endParaRPr lang="zh-CN" altLang="en-US" sz="1100" dirty="0">
                <a:latin typeface="Times New Roman" panose="02020603050405020304" pitchFamily="18" charset="0"/>
                <a:cs typeface="Times New Roman" panose="02020603050405020304" pitchFamily="18" charset="0"/>
              </a:endParaRPr>
            </a:p>
          </p:txBody>
        </p:sp>
        <p:sp>
          <p:nvSpPr>
            <p:cNvPr id="83" name="TextBox 41"/>
            <p:cNvSpPr txBox="1">
              <a:spLocks noChangeArrowheads="1"/>
            </p:cNvSpPr>
            <p:nvPr/>
          </p:nvSpPr>
          <p:spPr bwMode="auto">
            <a:xfrm>
              <a:off x="4493597" y="3924983"/>
              <a:ext cx="12618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第一次低谷</a:t>
              </a:r>
            </a:p>
            <a:p>
              <a:pPr algn="ctr" eaLnBrk="1" hangingPunct="1"/>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异或问题</a:t>
              </a:r>
            </a:p>
            <a:p>
              <a:pPr algn="ctr" eaLnBrk="1" hangingPunct="1"/>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计算能力限制</a:t>
              </a:r>
            </a:p>
          </p:txBody>
        </p:sp>
        <p:pic>
          <p:nvPicPr>
            <p:cNvPr id="84" name="图片 4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2874" y="3057188"/>
              <a:ext cx="867794" cy="86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40"/>
            <p:cNvSpPr txBox="1">
              <a:spLocks noChangeArrowheads="1"/>
            </p:cNvSpPr>
            <p:nvPr/>
          </p:nvSpPr>
          <p:spPr bwMode="auto">
            <a:xfrm>
              <a:off x="11186684" y="3097384"/>
              <a:ext cx="101727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2012-</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至今</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gn="ctr" eaLnBrk="1" hangingPunct="1"/>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深度学习取得巨大成功</a:t>
              </a:r>
            </a:p>
          </p:txBody>
        </p:sp>
        <p:sp>
          <p:nvSpPr>
            <p:cNvPr id="86" name="TextBox 41"/>
            <p:cNvSpPr txBox="1">
              <a:spLocks noChangeArrowheads="1"/>
            </p:cNvSpPr>
            <p:nvPr/>
          </p:nvSpPr>
          <p:spPr bwMode="auto">
            <a:xfrm>
              <a:off x="8030287" y="3947746"/>
              <a:ext cx="148309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第二次低谷</a:t>
              </a:r>
            </a:p>
            <a:p>
              <a:pPr algn="ctr" eaLnBrk="1" hangingPunct="1"/>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支持向量机</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SVM</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7" name="组合 10"/>
            <p:cNvGrpSpPr/>
            <p:nvPr/>
          </p:nvGrpSpPr>
          <p:grpSpPr bwMode="auto">
            <a:xfrm>
              <a:off x="8186677" y="2806252"/>
              <a:ext cx="1103313" cy="1200650"/>
              <a:chOff x="7912342" y="3311898"/>
              <a:chExt cx="1103187" cy="1201096"/>
            </a:xfrm>
          </p:grpSpPr>
          <p:pic>
            <p:nvPicPr>
              <p:cNvPr id="88" name="Picture 2" descr="http://static.open-open.com/lib/uploadImg/20160114/20160114142442_6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821" y="3311898"/>
                <a:ext cx="695264" cy="9459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矩形 28"/>
              <p:cNvSpPr>
                <a:spLocks noChangeArrowheads="1"/>
              </p:cNvSpPr>
              <p:nvPr/>
            </p:nvSpPr>
            <p:spPr bwMode="auto">
              <a:xfrm>
                <a:off x="7912342" y="4251384"/>
                <a:ext cx="1103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100" dirty="0" err="1">
                    <a:latin typeface="Times New Roman" panose="02020603050405020304" pitchFamily="18" charset="0"/>
                  </a:rPr>
                  <a:t>Vladmir</a:t>
                </a:r>
                <a:r>
                  <a:rPr lang="en-US" altLang="zh-CN" sz="1100" dirty="0">
                    <a:latin typeface="Times New Roman" panose="02020603050405020304" pitchFamily="18" charset="0"/>
                  </a:rPr>
                  <a:t> </a:t>
                </a:r>
                <a:r>
                  <a:rPr lang="en-US" altLang="zh-CN" sz="1100" dirty="0" err="1">
                    <a:latin typeface="Times New Roman" panose="02020603050405020304" pitchFamily="18" charset="0"/>
                  </a:rPr>
                  <a:t>Vapnik</a:t>
                </a:r>
                <a:endParaRPr lang="zh-CN" altLang="en-US" sz="1100" dirty="0">
                  <a:latin typeface="Times New Roman" panose="02020603050405020304" pitchFamily="18" charset="0"/>
                </a:endParaRPr>
              </a:p>
            </p:txBody>
          </p:sp>
        </p:grpSp>
        <p:sp>
          <p:nvSpPr>
            <p:cNvPr id="90" name="文本框 89"/>
            <p:cNvSpPr txBox="1"/>
            <p:nvPr/>
          </p:nvSpPr>
          <p:spPr>
            <a:xfrm>
              <a:off x="4867642" y="5734382"/>
              <a:ext cx="2450716" cy="461665"/>
            </a:xfrm>
            <a:prstGeom prst="rect">
              <a:avLst/>
            </a:prstGeom>
            <a:solidFill>
              <a:schemeClr val="bg1"/>
            </a:solidFill>
          </p:spPr>
          <p:txBody>
            <a:bodyPr wrap="square">
              <a:spAutoFit/>
            </a:bodyPr>
            <a:lstStyle/>
            <a:p>
              <a:pPr algn="ctr"/>
              <a:r>
                <a:rPr kumimoji="1"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神经网络发展史   </a:t>
              </a:r>
            </a:p>
          </p:txBody>
        </p:sp>
      </p:gr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圆角 8"/>
          <p:cNvSpPr/>
          <p:nvPr/>
        </p:nvSpPr>
        <p:spPr>
          <a:xfrm>
            <a:off x="3846565" y="1246827"/>
            <a:ext cx="1479702" cy="720080"/>
          </a:xfrm>
          <a:prstGeom prst="roundRect">
            <a:avLst/>
          </a:prstGeom>
          <a:solidFill>
            <a:srgbClr val="43556C"/>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X </a:t>
            </a:r>
            <a:r>
              <a:rPr lang="en-US" altLang="zh-CN" sz="1400"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Glorot</a:t>
            </a:r>
            <a:r>
              <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&amp; </a:t>
            </a:r>
            <a:r>
              <a:rPr lang="en-US" altLang="zh-CN" sz="1400"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Yoshua</a:t>
            </a:r>
            <a:r>
              <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Bengio</a:t>
            </a:r>
            <a:endPar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4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ReLU</a:t>
            </a: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(2011)</a:t>
            </a:r>
          </a:p>
        </p:txBody>
      </p:sp>
      <p:sp>
        <p:nvSpPr>
          <p:cNvPr id="121" name="矩形: 圆角 38"/>
          <p:cNvSpPr/>
          <p:nvPr/>
        </p:nvSpPr>
        <p:spPr>
          <a:xfrm>
            <a:off x="3808081" y="2211815"/>
            <a:ext cx="1479702" cy="720080"/>
          </a:xfrm>
          <a:prstGeom prst="roundRect">
            <a:avLst/>
          </a:prstGeom>
          <a:solidFill>
            <a:srgbClr val="43556C"/>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Alex </a:t>
            </a:r>
            <a:r>
              <a:rPr lang="en-US" altLang="zh-CN" sz="1400"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Krizhevsky</a:t>
            </a:r>
            <a:r>
              <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&amp; Hinton</a:t>
            </a:r>
          </a:p>
          <a:p>
            <a:pPr algn="ctr"/>
            <a:r>
              <a:rPr lang="en-US" altLang="zh-CN" sz="14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AlexNet</a:t>
            </a: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(2012)</a:t>
            </a:r>
          </a:p>
        </p:txBody>
      </p:sp>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19</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223561" y="200457"/>
            <a:ext cx="3738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深度学习的发展</a:t>
            </a:r>
          </a:p>
        </p:txBody>
      </p:sp>
      <p:sp>
        <p:nvSpPr>
          <p:cNvPr id="19" name="箭头: 右 16"/>
          <p:cNvSpPr/>
          <p:nvPr/>
        </p:nvSpPr>
        <p:spPr>
          <a:xfrm rot="5400000">
            <a:off x="4897452" y="3535501"/>
            <a:ext cx="3725611" cy="1368389"/>
          </a:xfrm>
          <a:prstGeom prst="rightArrow">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20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箭头: 右 13"/>
          <p:cNvSpPr/>
          <p:nvPr/>
        </p:nvSpPr>
        <p:spPr>
          <a:xfrm>
            <a:off x="6396871" y="1445636"/>
            <a:ext cx="4884053" cy="1202504"/>
          </a:xfrm>
          <a:prstGeom prst="rightArrow">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20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文本框 30"/>
          <p:cNvSpPr txBox="1"/>
          <p:nvPr/>
        </p:nvSpPr>
        <p:spPr>
          <a:xfrm>
            <a:off x="7444452" y="1405128"/>
            <a:ext cx="3138591"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cs typeface="Times New Roman" panose="02020603050405020304" pitchFamily="18" charset="0"/>
              </a:rPr>
              <a:t>基础模型深度和大小不断增加</a:t>
            </a:r>
          </a:p>
        </p:txBody>
      </p:sp>
      <p:sp>
        <p:nvSpPr>
          <p:cNvPr id="32" name="文本框 31"/>
          <p:cNvSpPr txBox="1"/>
          <p:nvPr/>
        </p:nvSpPr>
        <p:spPr>
          <a:xfrm>
            <a:off x="6989794" y="1897956"/>
            <a:ext cx="4047905" cy="307777"/>
          </a:xfrm>
          <a:prstGeom prst="rect">
            <a:avLst/>
          </a:prstGeom>
          <a:noFill/>
        </p:spPr>
        <p:txBody>
          <a:bodyPr wrap="square" rtlCol="0">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VGG      </a:t>
            </a:r>
            <a:r>
              <a:rPr lang="en-US" altLang="zh-CN" sz="1400" b="1" dirty="0" err="1">
                <a:latin typeface="Times New Roman" panose="02020603050405020304" pitchFamily="18" charset="0"/>
                <a:ea typeface="黑体" panose="02010609060101010101" pitchFamily="49" charset="-122"/>
                <a:cs typeface="Times New Roman" panose="02020603050405020304" pitchFamily="18" charset="0"/>
              </a:rPr>
              <a:t>GoogLeNet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黑体" panose="02010609060101010101" pitchFamily="49" charset="-122"/>
                <a:cs typeface="Times New Roman" panose="02020603050405020304" pitchFamily="18" charset="0"/>
              </a:rPr>
              <a:t>ResNet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黑体" panose="02010609060101010101" pitchFamily="49" charset="-122"/>
                <a:cs typeface="Times New Roman" panose="02020603050405020304" pitchFamily="18" charset="0"/>
              </a:rPr>
              <a:t>DenseNet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p:cNvSpPr txBox="1"/>
          <p:nvPr/>
        </p:nvSpPr>
        <p:spPr>
          <a:xfrm>
            <a:off x="5995939" y="2423657"/>
            <a:ext cx="430887" cy="2672120"/>
          </a:xfrm>
          <a:prstGeom prst="rect">
            <a:avLst/>
          </a:prstGeom>
          <a:noFill/>
        </p:spPr>
        <p:txBody>
          <a:bodyPr vert="eaVert" wrap="square" rtlCol="0">
            <a:spAutoFit/>
          </a:bodyPr>
          <a:lstStyle/>
          <a:p>
            <a:r>
              <a:rPr lang="zh-CN" altLang="en-US" sz="1600" dirty="0">
                <a:latin typeface="黑体" panose="02010609060101010101" pitchFamily="49" charset="-122"/>
                <a:ea typeface="黑体" panose="02010609060101010101" pitchFamily="49" charset="-122"/>
                <a:cs typeface="Times New Roman" panose="02020603050405020304" pitchFamily="18" charset="0"/>
              </a:rPr>
              <a:t>深度学习研究热点层出不穷</a:t>
            </a:r>
          </a:p>
        </p:txBody>
      </p:sp>
      <p:sp>
        <p:nvSpPr>
          <p:cNvPr id="37" name="文本框 36"/>
          <p:cNvSpPr txBox="1"/>
          <p:nvPr/>
        </p:nvSpPr>
        <p:spPr>
          <a:xfrm>
            <a:off x="6460201" y="2709243"/>
            <a:ext cx="687730" cy="307777"/>
          </a:xfrm>
          <a:prstGeom prst="rect">
            <a:avLst/>
          </a:prstGeom>
          <a:noFill/>
        </p:spPr>
        <p:txBody>
          <a:bodyPr wrap="square" rtlCol="0">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GAN</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文本框 37"/>
          <p:cNvSpPr txBox="1"/>
          <p:nvPr/>
        </p:nvSpPr>
        <p:spPr>
          <a:xfrm>
            <a:off x="6475656" y="4605707"/>
            <a:ext cx="687730" cy="307777"/>
          </a:xfrm>
          <a:prstGeom prst="rect">
            <a:avLst/>
          </a:prstGeom>
          <a:noFill/>
        </p:spPr>
        <p:txBody>
          <a:bodyPr wrap="square" rtlCol="0">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NAS</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对话气泡: 圆角矩形 23"/>
          <p:cNvSpPr/>
          <p:nvPr/>
        </p:nvSpPr>
        <p:spPr>
          <a:xfrm>
            <a:off x="8407194" y="2501915"/>
            <a:ext cx="1665920" cy="667739"/>
          </a:xfrm>
          <a:prstGeom prst="wedgeRoundRectCallout">
            <a:avLst>
              <a:gd name="adj1" fmla="val -35512"/>
              <a:gd name="adj2" fmla="val 1135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人脸识别</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DeepFace</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DeepID</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FaceNet</a:t>
            </a:r>
            <a:endPar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对话气泡: 圆角矩形 24"/>
          <p:cNvSpPr/>
          <p:nvPr/>
        </p:nvSpPr>
        <p:spPr>
          <a:xfrm>
            <a:off x="7207042" y="4383740"/>
            <a:ext cx="1430512" cy="705186"/>
          </a:xfrm>
          <a:prstGeom prst="wedgeRoundRectCallout">
            <a:avLst>
              <a:gd name="adj1" fmla="val 49824"/>
              <a:gd name="adj2" fmla="val -8504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自然语言生成</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TextCNN</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Transformer</a:t>
            </a:r>
          </a:p>
        </p:txBody>
      </p:sp>
      <p:sp>
        <p:nvSpPr>
          <p:cNvPr id="42" name="对话气泡: 圆角矩形 25"/>
          <p:cNvSpPr/>
          <p:nvPr/>
        </p:nvSpPr>
        <p:spPr>
          <a:xfrm>
            <a:off x="9817072" y="4122303"/>
            <a:ext cx="1303582" cy="528850"/>
          </a:xfrm>
          <a:prstGeom prst="wedgeRoundRectCallout">
            <a:avLst>
              <a:gd name="adj1" fmla="val -84346"/>
              <a:gd name="adj2" fmla="val -5257"/>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医疗图像</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ZFNet</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U-Net</a:t>
            </a:r>
          </a:p>
        </p:txBody>
      </p:sp>
      <p:sp>
        <p:nvSpPr>
          <p:cNvPr id="44" name="对话气泡: 圆角矩形 26"/>
          <p:cNvSpPr/>
          <p:nvPr/>
        </p:nvSpPr>
        <p:spPr>
          <a:xfrm>
            <a:off x="8251308" y="5193080"/>
            <a:ext cx="1303582" cy="673739"/>
          </a:xfrm>
          <a:prstGeom prst="wedgeRoundRectCallout">
            <a:avLst>
              <a:gd name="adj1" fmla="val 10040"/>
              <a:gd name="adj2" fmla="val -13944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目标检测</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Faster RCNN</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YOLO</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SSD</a:t>
            </a:r>
          </a:p>
        </p:txBody>
      </p:sp>
      <p:sp>
        <p:nvSpPr>
          <p:cNvPr id="46" name="对话气泡: 圆角矩形 27"/>
          <p:cNvSpPr/>
          <p:nvPr/>
        </p:nvSpPr>
        <p:spPr>
          <a:xfrm>
            <a:off x="7214634" y="3669407"/>
            <a:ext cx="826131" cy="433749"/>
          </a:xfrm>
          <a:prstGeom prst="wedgeRoundRectCallout">
            <a:avLst>
              <a:gd name="adj1" fmla="val 74580"/>
              <a:gd name="adj2" fmla="val -38874"/>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对话气泡: 圆角矩形 28"/>
          <p:cNvSpPr/>
          <p:nvPr/>
        </p:nvSpPr>
        <p:spPr>
          <a:xfrm>
            <a:off x="9338073" y="3273808"/>
            <a:ext cx="1667310" cy="673738"/>
          </a:xfrm>
          <a:prstGeom prst="wedgeRoundRectCallout">
            <a:avLst>
              <a:gd name="adj1" fmla="val -72205"/>
              <a:gd name="adj2" fmla="val 530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语音识别</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DeepSpeech</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WaveNet</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DeepVoice</a:t>
            </a:r>
            <a:endPar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文本框 47"/>
          <p:cNvSpPr txBox="1"/>
          <p:nvPr/>
        </p:nvSpPr>
        <p:spPr>
          <a:xfrm>
            <a:off x="6476656" y="4974314"/>
            <a:ext cx="737978" cy="307777"/>
          </a:xfrm>
          <a:prstGeom prst="rect">
            <a:avLst/>
          </a:prstGeom>
          <a:noFill/>
        </p:spPr>
        <p:txBody>
          <a:bodyPr wrap="square" rtlCol="0">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91" name="文本框 90"/>
          <p:cNvSpPr txBox="1"/>
          <p:nvPr/>
        </p:nvSpPr>
        <p:spPr>
          <a:xfrm>
            <a:off x="6451128" y="4139692"/>
            <a:ext cx="737978" cy="307777"/>
          </a:xfrm>
          <a:prstGeom prst="rect">
            <a:avLst/>
          </a:prstGeom>
          <a:noFill/>
        </p:spPr>
        <p:txBody>
          <a:bodyPr wrap="square" rtlCol="0">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GNN</a:t>
            </a:r>
          </a:p>
        </p:txBody>
      </p:sp>
      <p:sp>
        <p:nvSpPr>
          <p:cNvPr id="93" name="文本框 92"/>
          <p:cNvSpPr txBox="1"/>
          <p:nvPr/>
        </p:nvSpPr>
        <p:spPr>
          <a:xfrm>
            <a:off x="6333044" y="3657475"/>
            <a:ext cx="895883" cy="307777"/>
          </a:xfrm>
          <a:prstGeom prst="rect">
            <a:avLst/>
          </a:prstGeom>
          <a:noFill/>
        </p:spPr>
        <p:txBody>
          <a:bodyPr wrap="square" rtlCol="0">
            <a:spAutoFit/>
          </a:bodyPr>
          <a:lstStyle/>
          <a:p>
            <a:r>
              <a:rPr lang="en-US" altLang="zh-CN" sz="1400" b="1" dirty="0" err="1">
                <a:latin typeface="Times New Roman" panose="02020603050405020304" pitchFamily="18" charset="0"/>
                <a:ea typeface="黑体" panose="02010609060101010101" pitchFamily="49" charset="-122"/>
                <a:cs typeface="Times New Roman" panose="02020603050405020304" pitchFamily="18" charset="0"/>
              </a:rPr>
              <a:t>CapsNet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94" name="直接箭头连接符 93"/>
          <p:cNvCxnSpPr/>
          <p:nvPr/>
        </p:nvCxnSpPr>
        <p:spPr>
          <a:xfrm>
            <a:off x="7106580" y="2356889"/>
            <a:ext cx="3528392" cy="347263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5273040" y="3600450"/>
            <a:ext cx="6197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8" name="矩形: 圆角 69"/>
          <p:cNvSpPr/>
          <p:nvPr/>
        </p:nvSpPr>
        <p:spPr>
          <a:xfrm>
            <a:off x="5892800" y="1247140"/>
            <a:ext cx="5541010" cy="5146675"/>
          </a:xfrm>
          <a:prstGeom prst="roundRect">
            <a:avLst>
              <a:gd name="adj" fmla="val 2451"/>
            </a:avLst>
          </a:prstGeom>
          <a:noFill/>
          <a:ln w="19050"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99" name="文本框 98"/>
          <p:cNvSpPr txBox="1"/>
          <p:nvPr/>
        </p:nvSpPr>
        <p:spPr>
          <a:xfrm rot="2737281">
            <a:off x="7865040" y="3861602"/>
            <a:ext cx="1926633" cy="338554"/>
          </a:xfrm>
          <a:prstGeom prst="rect">
            <a:avLst/>
          </a:prstGeom>
          <a:solidFill>
            <a:schemeClr val="bg1"/>
          </a:solidFill>
        </p:spPr>
        <p:txBody>
          <a:bodyPr wrap="square" rtlCol="0">
            <a:spAutoFit/>
          </a:bodyPr>
          <a:lstStyle/>
          <a:p>
            <a:r>
              <a:rPr lang="zh-CN" altLang="en-US" sz="1600" dirty="0">
                <a:latin typeface="黑体" panose="02010609060101010101" pitchFamily="49" charset="-122"/>
                <a:ea typeface="黑体" panose="02010609060101010101" pitchFamily="49" charset="-122"/>
                <a:cs typeface="Times New Roman" panose="02020603050405020304" pitchFamily="18" charset="0"/>
              </a:rPr>
              <a:t>应用领域越来越广</a:t>
            </a:r>
          </a:p>
        </p:txBody>
      </p:sp>
      <p:sp>
        <p:nvSpPr>
          <p:cNvPr id="100" name="文本框 99"/>
          <p:cNvSpPr txBox="1"/>
          <p:nvPr/>
        </p:nvSpPr>
        <p:spPr>
          <a:xfrm>
            <a:off x="6469064" y="3191460"/>
            <a:ext cx="737978" cy="307777"/>
          </a:xfrm>
          <a:prstGeom prst="rect">
            <a:avLst/>
          </a:prstGeom>
          <a:noFill/>
        </p:spPr>
        <p:txBody>
          <a:bodyPr wrap="square" rtlCol="0">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DRL</a:t>
            </a:r>
          </a:p>
        </p:txBody>
      </p:sp>
      <p:sp>
        <p:nvSpPr>
          <p:cNvPr id="109" name="矩形: 圆角 5"/>
          <p:cNvSpPr/>
          <p:nvPr/>
        </p:nvSpPr>
        <p:spPr>
          <a:xfrm>
            <a:off x="88260" y="1246827"/>
            <a:ext cx="1391670" cy="720080"/>
          </a:xfrm>
          <a:prstGeom prst="roundRect">
            <a:avLst/>
          </a:prstGeom>
          <a:solidFill>
            <a:srgbClr val="43556C"/>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ts val="1500"/>
              </a:lnSpc>
            </a:pPr>
            <a:r>
              <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Warren M.C.&amp; Walter Pitts</a:t>
            </a:r>
          </a:p>
          <a:p>
            <a:pPr algn="ctr">
              <a:lnSpc>
                <a:spcPts val="1500"/>
              </a:lnSpc>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ANN(1943)</a:t>
            </a:r>
          </a:p>
        </p:txBody>
      </p:sp>
      <p:sp>
        <p:nvSpPr>
          <p:cNvPr id="110" name="矩形: 圆角 6"/>
          <p:cNvSpPr/>
          <p:nvPr/>
        </p:nvSpPr>
        <p:spPr>
          <a:xfrm>
            <a:off x="88260" y="2231654"/>
            <a:ext cx="1375500" cy="720080"/>
          </a:xfrm>
          <a:prstGeom prst="roundRect">
            <a:avLst/>
          </a:prstGeom>
          <a:solidFill>
            <a:srgbClr val="43556C"/>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Paul </a:t>
            </a:r>
            <a:r>
              <a:rPr lang="en-US" altLang="zh-CN" sz="1400"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Werbos</a:t>
            </a:r>
            <a:endPar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BP(1974)</a:t>
            </a:r>
          </a:p>
        </p:txBody>
      </p:sp>
      <p:sp>
        <p:nvSpPr>
          <p:cNvPr id="111" name="矩形: 圆角 7"/>
          <p:cNvSpPr/>
          <p:nvPr/>
        </p:nvSpPr>
        <p:spPr>
          <a:xfrm>
            <a:off x="1997973" y="2231500"/>
            <a:ext cx="1346679" cy="720080"/>
          </a:xfrm>
          <a:prstGeom prst="roundRect">
            <a:avLst/>
          </a:prstGeom>
          <a:solidFill>
            <a:srgbClr val="43556C"/>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Yann </a:t>
            </a:r>
            <a:r>
              <a:rPr lang="en-US" altLang="zh-CN" sz="1400"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LeCun</a:t>
            </a:r>
            <a:endPar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LeNet-5(1998)</a:t>
            </a:r>
          </a:p>
        </p:txBody>
      </p:sp>
      <p:sp>
        <p:nvSpPr>
          <p:cNvPr id="113" name="矩形: 圆角 9"/>
          <p:cNvSpPr/>
          <p:nvPr/>
        </p:nvSpPr>
        <p:spPr>
          <a:xfrm>
            <a:off x="1979350" y="1246827"/>
            <a:ext cx="1346679" cy="720080"/>
          </a:xfrm>
          <a:prstGeom prst="roundRect">
            <a:avLst/>
          </a:prstGeom>
          <a:solidFill>
            <a:srgbClr val="43556C"/>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Geoffrey Hinton</a:t>
            </a:r>
          </a:p>
          <a:p>
            <a:pPr algn="ct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DBN(2006)</a:t>
            </a:r>
          </a:p>
        </p:txBody>
      </p:sp>
      <p:grpSp>
        <p:nvGrpSpPr>
          <p:cNvPr id="114" name="组合 113"/>
          <p:cNvGrpSpPr/>
          <p:nvPr/>
        </p:nvGrpSpPr>
        <p:grpSpPr>
          <a:xfrm>
            <a:off x="3808182" y="3001362"/>
            <a:ext cx="1507906" cy="1219372"/>
            <a:chOff x="1900462" y="2844318"/>
            <a:chExt cx="1507906" cy="1219372"/>
          </a:xfrm>
        </p:grpSpPr>
        <p:sp>
          <p:nvSpPr>
            <p:cNvPr id="115" name="爆炸形: 8 pt  4"/>
            <p:cNvSpPr/>
            <p:nvPr/>
          </p:nvSpPr>
          <p:spPr>
            <a:xfrm>
              <a:off x="1900462" y="2844318"/>
              <a:ext cx="1507906" cy="1219372"/>
            </a:xfrm>
            <a:prstGeom prst="irregularSeal1">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6" name="文本框 115"/>
            <p:cNvSpPr txBox="1"/>
            <p:nvPr/>
          </p:nvSpPr>
          <p:spPr>
            <a:xfrm>
              <a:off x="2155659" y="3181561"/>
              <a:ext cx="1073550" cy="523220"/>
            </a:xfrm>
            <a:prstGeom prst="rect">
              <a:avLst/>
            </a:prstGeom>
            <a:noFill/>
          </p:spPr>
          <p:txBody>
            <a:bodyPr wrap="square" rtlCol="0">
              <a:spAutoFit/>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进入深度学习爆发期</a:t>
              </a:r>
            </a:p>
          </p:txBody>
        </p:sp>
      </p:grpSp>
      <p:cxnSp>
        <p:nvCxnSpPr>
          <p:cNvPr id="117" name="直接箭头连接符 116"/>
          <p:cNvCxnSpPr/>
          <p:nvPr/>
        </p:nvCxnSpPr>
        <p:spPr>
          <a:xfrm>
            <a:off x="769620" y="1951990"/>
            <a:ext cx="6350" cy="279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stCxn id="113" idx="3"/>
            <a:endCxn id="112" idx="1"/>
          </p:cNvCxnSpPr>
          <p:nvPr/>
        </p:nvCxnSpPr>
        <p:spPr>
          <a:xfrm>
            <a:off x="3326130" y="1611630"/>
            <a:ext cx="5207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4543425" y="1971040"/>
            <a:ext cx="7620" cy="2406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10" idx="3"/>
            <a:endCxn id="111" idx="1"/>
          </p:cNvCxnSpPr>
          <p:nvPr/>
        </p:nvCxnSpPr>
        <p:spPr>
          <a:xfrm>
            <a:off x="1463675" y="2591435"/>
            <a:ext cx="53403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V="1">
            <a:off x="2653030" y="1951990"/>
            <a:ext cx="10795" cy="279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21" idx="2"/>
          </p:cNvCxnSpPr>
          <p:nvPr/>
        </p:nvCxnSpPr>
        <p:spPr>
          <a:xfrm>
            <a:off x="4547870" y="2931795"/>
            <a:ext cx="10160" cy="300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5" name="图片 124"/>
          <p:cNvPicPr>
            <a:picLocks noChangeAspect="1"/>
          </p:cNvPicPr>
          <p:nvPr/>
        </p:nvPicPr>
        <p:blipFill>
          <a:blip r:embed="rId3"/>
          <a:srcRect l="2988" t="16559" r="42043"/>
          <a:stretch>
            <a:fillRect/>
          </a:stretch>
        </p:blipFill>
        <p:spPr>
          <a:xfrm>
            <a:off x="1033145" y="3232150"/>
            <a:ext cx="2254885" cy="1807845"/>
          </a:xfrm>
          <a:prstGeom prst="rect">
            <a:avLst/>
          </a:prstGeom>
        </p:spPr>
      </p:pic>
      <p:pic>
        <p:nvPicPr>
          <p:cNvPr id="126" name="图片 125"/>
          <p:cNvPicPr>
            <a:picLocks noChangeAspect="1"/>
          </p:cNvPicPr>
          <p:nvPr/>
        </p:nvPicPr>
        <p:blipFill>
          <a:blip r:embed="rId4"/>
          <a:stretch>
            <a:fillRect/>
          </a:stretch>
        </p:blipFill>
        <p:spPr>
          <a:xfrm>
            <a:off x="196215" y="5192395"/>
            <a:ext cx="5104765" cy="144399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32836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7" name="矩形 26"/>
          <p:cNvSpPr/>
          <p:nvPr/>
        </p:nvSpPr>
        <p:spPr>
          <a:xfrm>
            <a:off x="404098" y="949623"/>
            <a:ext cx="10969387" cy="70675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Hadoop</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的生态环境</a:t>
            </a:r>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 y="1967981"/>
            <a:ext cx="12093677" cy="45265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7513955" y="4074795"/>
            <a:ext cx="4478020" cy="21253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 name="矩形 21"/>
          <p:cNvSpPr/>
          <p:nvPr/>
        </p:nvSpPr>
        <p:spPr>
          <a:xfrm>
            <a:off x="7510145" y="1879600"/>
            <a:ext cx="4478020" cy="18891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幻灯片编号占位符 3"/>
          <p:cNvSpPr>
            <a:spLocks noGrp="1"/>
          </p:cNvSpPr>
          <p:nvPr>
            <p:ph type="sldNum" sz="quarter" idx="12"/>
          </p:nvPr>
        </p:nvSpPr>
        <p:spPr>
          <a:xfrm>
            <a:off x="8610600" y="6356351"/>
            <a:ext cx="2743200" cy="365125"/>
          </a:xfrm>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20</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1"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深度学习研究重点</a:t>
            </a:r>
          </a:p>
        </p:txBody>
      </p:sp>
      <p:pic>
        <p:nvPicPr>
          <p:cNvPr id="3" name="图片 2"/>
          <p:cNvPicPr>
            <a:picLocks noChangeAspect="1"/>
          </p:cNvPicPr>
          <p:nvPr/>
        </p:nvPicPr>
        <p:blipFill>
          <a:blip r:embed="rId3"/>
          <a:stretch>
            <a:fillRect/>
          </a:stretch>
        </p:blipFill>
        <p:spPr>
          <a:xfrm>
            <a:off x="369570" y="1844675"/>
            <a:ext cx="2729230" cy="2115820"/>
          </a:xfrm>
          <a:prstGeom prst="rect">
            <a:avLst/>
          </a:prstGeom>
        </p:spPr>
      </p:pic>
      <p:sp>
        <p:nvSpPr>
          <p:cNvPr id="8" name="矩形 7"/>
          <p:cNvSpPr/>
          <p:nvPr/>
        </p:nvSpPr>
        <p:spPr>
          <a:xfrm>
            <a:off x="369883" y="1451526"/>
            <a:ext cx="2100255" cy="369332"/>
          </a:xfrm>
          <a:prstGeom prst="rect">
            <a:avLst/>
          </a:prstGeom>
        </p:spPr>
        <p:txBody>
          <a:bodyPr wrap="none">
            <a:spAutoFit/>
          </a:bodyPr>
          <a:lstStyle/>
          <a:p>
            <a:pPr marL="285750" indent="-285750">
              <a:buFont typeface="Wingdings" panose="05000000000000000000" pitchFamily="2" charset="2"/>
              <a:buChar char="n"/>
            </a:pPr>
            <a:r>
              <a:rPr lang="zh-CN" altLang="en-US" b="1" dirty="0">
                <a:latin typeface="黑体" panose="02010609060101010101" pitchFamily="49" charset="-122"/>
                <a:ea typeface="黑体" panose="02010609060101010101" pitchFamily="49" charset="-122"/>
              </a:rPr>
              <a:t>网络学习的问题</a:t>
            </a:r>
            <a:endParaRPr lang="en-US" altLang="zh-CN" b="1" dirty="0">
              <a:latin typeface="黑体" panose="02010609060101010101" pitchFamily="49" charset="-122"/>
              <a:ea typeface="黑体" panose="02010609060101010101" pitchFamily="49" charset="-122"/>
            </a:endParaRPr>
          </a:p>
        </p:txBody>
      </p:sp>
      <p:sp>
        <p:nvSpPr>
          <p:cNvPr id="9" name="矩形 8"/>
          <p:cNvSpPr/>
          <p:nvPr/>
        </p:nvSpPr>
        <p:spPr>
          <a:xfrm>
            <a:off x="3439671" y="1393741"/>
            <a:ext cx="2157963" cy="369332"/>
          </a:xfrm>
          <a:prstGeom prst="rect">
            <a:avLst/>
          </a:prstGeom>
        </p:spPr>
        <p:txBody>
          <a:bodyPr wrap="none">
            <a:spAutoFit/>
          </a:bodyPr>
          <a:lstStyle/>
          <a:p>
            <a:pPr marL="342900" indent="-342900">
              <a:buFont typeface="Wingdings" panose="05000000000000000000" pitchFamily="2" charset="2"/>
              <a:buChar char="n"/>
            </a:pPr>
            <a:r>
              <a:rPr lang="zh-CN" altLang="en-US" b="1" dirty="0">
                <a:latin typeface="黑体" panose="02010609060101010101" pitchFamily="49" charset="-122"/>
                <a:ea typeface="黑体" panose="02010609060101010101" pitchFamily="49" charset="-122"/>
              </a:rPr>
              <a:t>特征提取的问题</a:t>
            </a:r>
            <a:endParaRPr lang="en-US" altLang="zh-CN" b="1"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a:stretch>
            <a:fillRect/>
          </a:stretch>
        </p:blipFill>
        <p:spPr>
          <a:xfrm>
            <a:off x="3439795" y="1844675"/>
            <a:ext cx="3779520" cy="2115820"/>
          </a:xfrm>
          <a:prstGeom prst="rect">
            <a:avLst/>
          </a:prstGeom>
        </p:spPr>
      </p:pic>
      <p:sp>
        <p:nvSpPr>
          <p:cNvPr id="13" name="矩形 12"/>
          <p:cNvSpPr/>
          <p:nvPr/>
        </p:nvSpPr>
        <p:spPr>
          <a:xfrm>
            <a:off x="7561257" y="1451436"/>
            <a:ext cx="2100255" cy="369332"/>
          </a:xfrm>
          <a:prstGeom prst="rect">
            <a:avLst/>
          </a:prstGeom>
        </p:spPr>
        <p:txBody>
          <a:bodyPr wrap="none">
            <a:spAutoFit/>
          </a:bodyPr>
          <a:lstStyle/>
          <a:p>
            <a:pPr marL="285750" indent="-285750">
              <a:buFont typeface="Wingdings" panose="05000000000000000000" pitchFamily="2" charset="2"/>
              <a:buChar char="n"/>
            </a:pPr>
            <a:r>
              <a:rPr lang="zh-CN" altLang="en-US" b="1" dirty="0">
                <a:latin typeface="黑体" panose="02010609060101010101" pitchFamily="49" charset="-122"/>
                <a:ea typeface="黑体" panose="02010609060101010101" pitchFamily="49" charset="-122"/>
              </a:rPr>
              <a:t>网络规模的选择</a:t>
            </a:r>
            <a:endParaRPr lang="en-US" altLang="zh-CN" b="1" dirty="0">
              <a:latin typeface="黑体" panose="02010609060101010101" pitchFamily="49" charset="-122"/>
              <a:ea typeface="黑体" panose="02010609060101010101" pitchFamily="49" charset="-122"/>
            </a:endParaRPr>
          </a:p>
        </p:txBody>
      </p:sp>
      <p:sp>
        <p:nvSpPr>
          <p:cNvPr id="25" name="矩形 24"/>
          <p:cNvSpPr/>
          <p:nvPr/>
        </p:nvSpPr>
        <p:spPr>
          <a:xfrm>
            <a:off x="369446" y="4084781"/>
            <a:ext cx="1388110" cy="368300"/>
          </a:xfrm>
          <a:prstGeom prst="rect">
            <a:avLst/>
          </a:prstGeom>
        </p:spPr>
        <p:txBody>
          <a:bodyPr wrap="none">
            <a:spAutoFit/>
          </a:bodyPr>
          <a:lstStyle/>
          <a:p>
            <a:pPr marL="285750" indent="-285750">
              <a:buFont typeface="Wingdings" panose="05000000000000000000" pitchFamily="2" charset="2"/>
              <a:buChar char="n"/>
            </a:pPr>
            <a:r>
              <a:rPr lang="zh-CN" altLang="en-US" b="1" dirty="0">
                <a:latin typeface="黑体" panose="02010609060101010101" pitchFamily="49" charset="-122"/>
                <a:ea typeface="黑体" panose="02010609060101010101" pitchFamily="49" charset="-122"/>
              </a:rPr>
              <a:t>硬件实现</a:t>
            </a:r>
            <a:endParaRPr lang="en-US" altLang="zh-CN" b="1" dirty="0">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rotWithShape="1">
          <a:blip r:embed="rId5"/>
          <a:srcRect b="11362"/>
          <a:stretch>
            <a:fillRect/>
          </a:stretch>
        </p:blipFill>
        <p:spPr>
          <a:xfrm>
            <a:off x="369570" y="4491990"/>
            <a:ext cx="3860800" cy="2197100"/>
          </a:xfrm>
          <a:prstGeom prst="rect">
            <a:avLst/>
          </a:prstGeom>
        </p:spPr>
      </p:pic>
      <p:pic>
        <p:nvPicPr>
          <p:cNvPr id="18" name="图片 17"/>
          <p:cNvPicPr>
            <a:picLocks noChangeAspect="1"/>
          </p:cNvPicPr>
          <p:nvPr/>
        </p:nvPicPr>
        <p:blipFill rotWithShape="1">
          <a:blip r:embed="rId6"/>
          <a:srcRect b="6779"/>
          <a:stretch>
            <a:fillRect/>
          </a:stretch>
        </p:blipFill>
        <p:spPr>
          <a:xfrm>
            <a:off x="7560945" y="4074795"/>
            <a:ext cx="4383405" cy="1612265"/>
          </a:xfrm>
          <a:prstGeom prst="rect">
            <a:avLst/>
          </a:prstGeom>
        </p:spPr>
      </p:pic>
      <p:grpSp>
        <p:nvGrpSpPr>
          <p:cNvPr id="2" name="组合 1"/>
          <p:cNvGrpSpPr/>
          <p:nvPr/>
        </p:nvGrpSpPr>
        <p:grpSpPr>
          <a:xfrm>
            <a:off x="7560945" y="1920240"/>
            <a:ext cx="4399915" cy="1649369"/>
            <a:chOff x="505289" y="4648395"/>
            <a:chExt cx="2386730" cy="986312"/>
          </a:xfrm>
        </p:grpSpPr>
        <p:grpSp>
          <p:nvGrpSpPr>
            <p:cNvPr id="5" name="组合 4"/>
            <p:cNvGrpSpPr/>
            <p:nvPr/>
          </p:nvGrpSpPr>
          <p:grpSpPr>
            <a:xfrm>
              <a:off x="505289" y="4648395"/>
              <a:ext cx="2386730" cy="810526"/>
              <a:chOff x="423257" y="4606357"/>
              <a:chExt cx="5040000" cy="1244535"/>
            </a:xfrm>
          </p:grpSpPr>
          <p:pic>
            <p:nvPicPr>
              <p:cNvPr id="12" name="图片 11"/>
              <p:cNvPicPr/>
              <p:nvPr/>
            </p:nvPicPr>
            <p:blipFill rotWithShape="1">
              <a:blip r:embed="rId7">
                <a:extLst>
                  <a:ext uri="{28A0092B-C50C-407E-A947-70E740481C1C}">
                    <a14:useLocalDpi xmlns:a14="http://schemas.microsoft.com/office/drawing/2010/main" val="0"/>
                  </a:ext>
                </a:extLst>
              </a:blip>
              <a:srcRect b="13574"/>
              <a:stretch>
                <a:fillRect/>
              </a:stretch>
            </p:blipFill>
            <p:spPr>
              <a:xfrm>
                <a:off x="2943258" y="4606358"/>
                <a:ext cx="2519999" cy="1244534"/>
              </a:xfrm>
              <a:prstGeom prst="rect">
                <a:avLst/>
              </a:prstGeom>
            </p:spPr>
          </p:pic>
          <p:pic>
            <p:nvPicPr>
              <p:cNvPr id="17" name="图片 16"/>
              <p:cNvPicPr preferRelativeResize="0"/>
              <p:nvPr/>
            </p:nvPicPr>
            <p:blipFill rotWithShape="1">
              <a:blip r:embed="rId8">
                <a:extLst>
                  <a:ext uri="{28A0092B-C50C-407E-A947-70E740481C1C}">
                    <a14:useLocalDpi xmlns:a14="http://schemas.microsoft.com/office/drawing/2010/main" val="0"/>
                  </a:ext>
                </a:extLst>
              </a:blip>
              <a:srcRect b="13574"/>
              <a:stretch>
                <a:fillRect/>
              </a:stretch>
            </p:blipFill>
            <p:spPr>
              <a:xfrm>
                <a:off x="423257" y="4606357"/>
                <a:ext cx="2519999" cy="1244535"/>
              </a:xfrm>
              <a:prstGeom prst="rect">
                <a:avLst/>
              </a:prstGeom>
            </p:spPr>
          </p:pic>
        </p:grpSp>
        <p:sp>
          <p:nvSpPr>
            <p:cNvPr id="14" name="文本框 13"/>
            <p:cNvSpPr txBox="1"/>
            <p:nvPr/>
          </p:nvSpPr>
          <p:spPr>
            <a:xfrm>
              <a:off x="654574" y="5488133"/>
              <a:ext cx="894796" cy="146574"/>
            </a:xfrm>
            <a:prstGeom prst="rect">
              <a:avLst/>
            </a:prstGeom>
            <a:noFill/>
          </p:spPr>
          <p:txBody>
            <a:bodyPr wrap="square" rtlCol="0">
              <a:spAutoFit/>
            </a:bodyPr>
            <a:lstStyle/>
            <a:p>
              <a:pPr algn="ctr"/>
              <a:r>
                <a:rPr lang="en-US" altLang="zh-CN" sz="1000" b="1" dirty="0">
                  <a:latin typeface="Times New Roman" panose="02020603050405020304" pitchFamily="18" charset="0"/>
                  <a:cs typeface="Times New Roman" panose="02020603050405020304" pitchFamily="18" charset="0"/>
                </a:rPr>
                <a:t>Synchronous</a:t>
              </a:r>
              <a:endParaRPr lang="zh-CN" altLang="en-US" sz="10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812215" y="5458929"/>
              <a:ext cx="966931" cy="146574"/>
            </a:xfrm>
            <a:prstGeom prst="rect">
              <a:avLst/>
            </a:prstGeom>
            <a:noFill/>
          </p:spPr>
          <p:txBody>
            <a:bodyPr wrap="square" rtlCol="0">
              <a:spAutoFit/>
            </a:bodyPr>
            <a:lstStyle/>
            <a:p>
              <a:pPr algn="ctr"/>
              <a:r>
                <a:rPr lang="en-US" altLang="zh-CN" sz="1000" b="1" dirty="0">
                  <a:latin typeface="Times New Roman" panose="02020603050405020304" pitchFamily="18" charset="0"/>
                  <a:cs typeface="Times New Roman" panose="02020603050405020304" pitchFamily="18" charset="0"/>
                </a:rPr>
                <a:t>Asynchronous</a:t>
              </a:r>
              <a:endParaRPr lang="zh-CN" altLang="en-US" sz="1000" b="1" dirty="0">
                <a:latin typeface="Times New Roman" panose="02020603050405020304" pitchFamily="18" charset="0"/>
                <a:cs typeface="Times New Roman" panose="02020603050405020304" pitchFamily="18" charset="0"/>
              </a:endParaRPr>
            </a:p>
          </p:txBody>
        </p:sp>
      </p:grpSp>
      <p:sp>
        <p:nvSpPr>
          <p:cNvPr id="20" name="文本框 19"/>
          <p:cNvSpPr txBox="1"/>
          <p:nvPr/>
        </p:nvSpPr>
        <p:spPr>
          <a:xfrm>
            <a:off x="8364220" y="5786755"/>
            <a:ext cx="909320" cy="246380"/>
          </a:xfrm>
          <a:prstGeom prst="rect">
            <a:avLst/>
          </a:prstGeom>
          <a:noFill/>
        </p:spPr>
        <p:txBody>
          <a:bodyPr wrap="none" rtlCol="0">
            <a:spAutoFit/>
          </a:bodyPr>
          <a:lstStyle/>
          <a:p>
            <a:pPr algn="ctr"/>
            <a:r>
              <a:rPr lang="en-US" altLang="zh-CN" sz="1000" b="1" dirty="0">
                <a:latin typeface="Times New Roman" panose="02020603050405020304" pitchFamily="18" charset="0"/>
                <a:cs typeface="Times New Roman" panose="02020603050405020304" pitchFamily="18" charset="0"/>
              </a:rPr>
              <a:t>Normal Cells</a:t>
            </a:r>
            <a:endParaRPr lang="zh-CN" altLang="en-US" sz="1000" b="1"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10596245" y="5786755"/>
            <a:ext cx="1050290" cy="246380"/>
          </a:xfrm>
          <a:prstGeom prst="rect">
            <a:avLst/>
          </a:prstGeom>
          <a:noFill/>
        </p:spPr>
        <p:txBody>
          <a:bodyPr wrap="none" rtlCol="0">
            <a:spAutoFit/>
          </a:bodyPr>
          <a:lstStyle/>
          <a:p>
            <a:pPr algn="ctr"/>
            <a:r>
              <a:rPr lang="en-US" altLang="zh-CN" sz="1000" b="1" dirty="0">
                <a:latin typeface="Times New Roman" panose="02020603050405020304" pitchFamily="18" charset="0"/>
                <a:cs typeface="Times New Roman" panose="02020603050405020304" pitchFamily="18" charset="0"/>
              </a:rPr>
              <a:t>Reduction Cells</a:t>
            </a:r>
            <a:endParaRPr lang="zh-CN" altLang="en-US" sz="1000" b="1" dirty="0">
              <a:latin typeface="Times New Roman" panose="02020603050405020304" pitchFamily="18" charset="0"/>
              <a:cs typeface="Times New Roman" panose="02020603050405020304" pitchFamily="18" charset="0"/>
            </a:endParaRPr>
          </a:p>
        </p:txBody>
      </p:sp>
      <p:sp>
        <p:nvSpPr>
          <p:cNvPr id="23" name="矩形 22"/>
          <p:cNvSpPr/>
          <p:nvPr/>
        </p:nvSpPr>
        <p:spPr>
          <a:xfrm>
            <a:off x="8957945" y="3569335"/>
            <a:ext cx="1791970" cy="368300"/>
          </a:xfrm>
          <a:prstGeom prst="rect">
            <a:avLst/>
          </a:prstGeom>
          <a:solidFill>
            <a:schemeClr val="bg1"/>
          </a:solidFill>
        </p:spPr>
        <p:txBody>
          <a:bodyPr wrap="none">
            <a:spAutoFit/>
          </a:bodyPr>
          <a:lstStyle/>
          <a:p>
            <a:r>
              <a:rPr lang="zh-CN" altLang="en-US" b="1" dirty="0">
                <a:latin typeface="黑体" panose="02010609060101010101" pitchFamily="49" charset="-122"/>
                <a:ea typeface="黑体" panose="02010609060101010101" pitchFamily="49" charset="-122"/>
              </a:rPr>
              <a:t>网络分布式训练</a:t>
            </a:r>
          </a:p>
        </p:txBody>
      </p:sp>
      <p:sp>
        <p:nvSpPr>
          <p:cNvPr id="24" name="矩形 23"/>
          <p:cNvSpPr/>
          <p:nvPr/>
        </p:nvSpPr>
        <p:spPr>
          <a:xfrm>
            <a:off x="9187815" y="6010275"/>
            <a:ext cx="1332230" cy="368300"/>
          </a:xfrm>
          <a:prstGeom prst="rect">
            <a:avLst/>
          </a:prstGeom>
          <a:solidFill>
            <a:schemeClr val="bg1"/>
          </a:solidFill>
        </p:spPr>
        <p:txBody>
          <a:bodyPr wrap="none">
            <a:spAutoFit/>
          </a:bodyPr>
          <a:lstStyle/>
          <a:p>
            <a:pPr lvl="0" algn="l">
              <a:buClrTx/>
              <a:buSzTx/>
              <a:buFontTx/>
            </a:pPr>
            <a:r>
              <a:rPr lang="zh-CN" altLang="en-US" b="1" dirty="0">
                <a:latin typeface="黑体" panose="02010609060101010101" pitchFamily="49" charset="-122"/>
                <a:ea typeface="黑体" panose="02010609060101010101" pitchFamily="49" charset="-122"/>
                <a:sym typeface="+mn-ea"/>
              </a:rPr>
              <a:t>网络轻量化</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116344" y="2602254"/>
            <a:ext cx="1697808" cy="928054"/>
          </a:xfrm>
          <a:prstGeom prst="rect">
            <a:avLst/>
          </a:prstGeom>
          <a:ln>
            <a:solidFill>
              <a:schemeClr val="tx1"/>
            </a:solidFill>
          </a:ln>
        </p:spPr>
      </p:pic>
      <p:grpSp>
        <p:nvGrpSpPr>
          <p:cNvPr id="28" name="组合 27"/>
          <p:cNvGrpSpPr/>
          <p:nvPr/>
        </p:nvGrpSpPr>
        <p:grpSpPr>
          <a:xfrm>
            <a:off x="1122442" y="5079601"/>
            <a:ext cx="1186283" cy="1732044"/>
            <a:chOff x="4591285" y="5143478"/>
            <a:chExt cx="1691963" cy="2286229"/>
          </a:xfrm>
        </p:grpSpPr>
        <p:pic>
          <p:nvPicPr>
            <p:cNvPr id="26" name="图片 25"/>
            <p:cNvPicPr>
              <a:picLocks noChangeAspect="1"/>
            </p:cNvPicPr>
            <p:nvPr/>
          </p:nvPicPr>
          <p:blipFill>
            <a:blip r:embed="rId4"/>
            <a:stretch>
              <a:fillRect/>
            </a:stretch>
          </p:blipFill>
          <p:spPr>
            <a:xfrm>
              <a:off x="4591285" y="5143478"/>
              <a:ext cx="1691963" cy="1134348"/>
            </a:xfrm>
            <a:prstGeom prst="rect">
              <a:avLst/>
            </a:prstGeom>
            <a:ln>
              <a:solidFill>
                <a:schemeClr val="tx1"/>
              </a:solidFill>
            </a:ln>
          </p:spPr>
        </p:pic>
        <p:pic>
          <p:nvPicPr>
            <p:cNvPr id="27" name="图片 26"/>
            <p:cNvPicPr>
              <a:picLocks noChangeAspect="1"/>
            </p:cNvPicPr>
            <p:nvPr/>
          </p:nvPicPr>
          <p:blipFill>
            <a:blip r:embed="rId5"/>
            <a:stretch>
              <a:fillRect/>
            </a:stretch>
          </p:blipFill>
          <p:spPr>
            <a:xfrm>
              <a:off x="4591285" y="6295359"/>
              <a:ext cx="1691963" cy="1134348"/>
            </a:xfrm>
            <a:prstGeom prst="rect">
              <a:avLst/>
            </a:prstGeom>
            <a:ln>
              <a:solidFill>
                <a:schemeClr val="tx1"/>
              </a:solidFill>
            </a:ln>
          </p:spPr>
        </p:pic>
      </p:grpSp>
      <p:pic>
        <p:nvPicPr>
          <p:cNvPr id="47" name="图片 46"/>
          <p:cNvPicPr>
            <a:picLocks noChangeAspect="1"/>
          </p:cNvPicPr>
          <p:nvPr/>
        </p:nvPicPr>
        <p:blipFill rotWithShape="1">
          <a:blip r:embed="rId6"/>
          <a:srcRect r="14179"/>
          <a:stretch>
            <a:fillRect/>
          </a:stretch>
        </p:blipFill>
        <p:spPr>
          <a:xfrm>
            <a:off x="1122441" y="4001259"/>
            <a:ext cx="1186284" cy="763684"/>
          </a:xfrm>
          <a:prstGeom prst="rect">
            <a:avLst/>
          </a:prstGeom>
          <a:ln>
            <a:solidFill>
              <a:schemeClr val="tx1"/>
            </a:solidFill>
          </a:ln>
        </p:spPr>
      </p:pic>
      <p:pic>
        <p:nvPicPr>
          <p:cNvPr id="54" name="图片 53"/>
          <p:cNvPicPr>
            <a:picLocks noChangeAspect="1"/>
          </p:cNvPicPr>
          <p:nvPr/>
        </p:nvPicPr>
        <p:blipFill>
          <a:blip r:embed="rId7"/>
          <a:stretch>
            <a:fillRect/>
          </a:stretch>
        </p:blipFill>
        <p:spPr>
          <a:xfrm>
            <a:off x="8590191" y="1368075"/>
            <a:ext cx="2322250" cy="1537108"/>
          </a:xfrm>
          <a:prstGeom prst="rect">
            <a:avLst/>
          </a:prstGeom>
          <a:ln>
            <a:solidFill>
              <a:schemeClr val="tx1"/>
            </a:solidFill>
          </a:ln>
        </p:spPr>
      </p:pic>
      <p:grpSp>
        <p:nvGrpSpPr>
          <p:cNvPr id="83" name="组合 82"/>
          <p:cNvGrpSpPr/>
          <p:nvPr/>
        </p:nvGrpSpPr>
        <p:grpSpPr>
          <a:xfrm>
            <a:off x="3239175" y="1072707"/>
            <a:ext cx="5951381" cy="5457885"/>
            <a:chOff x="1990856" y="751479"/>
            <a:chExt cx="5951381" cy="5457885"/>
          </a:xfrm>
        </p:grpSpPr>
        <p:grpSp>
          <p:nvGrpSpPr>
            <p:cNvPr id="77" name="组合 76"/>
            <p:cNvGrpSpPr/>
            <p:nvPr/>
          </p:nvGrpSpPr>
          <p:grpSpPr>
            <a:xfrm>
              <a:off x="1990856" y="3279716"/>
              <a:ext cx="3138157" cy="2911852"/>
              <a:chOff x="294414" y="3387895"/>
              <a:chExt cx="3138157" cy="2911852"/>
            </a:xfrm>
          </p:grpSpPr>
          <p:sp>
            <p:nvSpPr>
              <p:cNvPr id="59" name="流程图: 接点 58"/>
              <p:cNvSpPr/>
              <p:nvPr/>
            </p:nvSpPr>
            <p:spPr>
              <a:xfrm>
                <a:off x="294414" y="3387895"/>
                <a:ext cx="2964553" cy="2911852"/>
              </a:xfrm>
              <a:prstGeom prst="flowChartConnecto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741972" y="3789845"/>
                <a:ext cx="2690599" cy="2089901"/>
                <a:chOff x="5655816" y="3783330"/>
                <a:chExt cx="2690599" cy="2089901"/>
              </a:xfrm>
            </p:grpSpPr>
            <p:sp>
              <p:nvSpPr>
                <p:cNvPr id="57" name="矩形 56"/>
                <p:cNvSpPr/>
                <p:nvPr/>
              </p:nvSpPr>
              <p:spPr>
                <a:xfrm>
                  <a:off x="5655816" y="4157582"/>
                  <a:ext cx="1188720" cy="337185"/>
                </a:xfrm>
                <a:prstGeom prst="rect">
                  <a:avLst/>
                </a:prstGeom>
              </p:spPr>
              <p:txBody>
                <a:bodyPr wrap="none">
                  <a:spAutoFit/>
                </a:bodyPr>
                <a:lstStyle/>
                <a:p>
                  <a:pPr marL="285750" indent="-285750">
                    <a:buFont typeface="Wingdings" panose="05000000000000000000" pitchFamily="2" charset="2"/>
                    <a:buChar char="Ø"/>
                  </a:pPr>
                  <a:r>
                    <a:rPr lang="en-US" altLang="zh-CN" sz="1600" b="1" dirty="0">
                      <a:solidFill>
                        <a:schemeClr val="accent2">
                          <a:lumMod val="50000"/>
                        </a:schemeClr>
                      </a:solidFill>
                      <a:latin typeface="黑体" panose="02010609060101010101" pitchFamily="49" charset="-122"/>
                      <a:ea typeface="黑体" panose="02010609060101010101" pitchFamily="49" charset="-122"/>
                    </a:rPr>
                    <a:t>Dropout</a:t>
                  </a:r>
                  <a:endParaRPr lang="id-ID" altLang="zh-CN" sz="1600" b="1" dirty="0">
                    <a:solidFill>
                      <a:schemeClr val="accent2">
                        <a:lumMod val="50000"/>
                      </a:schemeClr>
                    </a:solidFill>
                    <a:latin typeface="黑体" panose="02010609060101010101" pitchFamily="49" charset="-122"/>
                    <a:ea typeface="黑体" panose="02010609060101010101" pitchFamily="49" charset="-122"/>
                  </a:endParaRPr>
                </a:p>
              </p:txBody>
            </p:sp>
            <p:grpSp>
              <p:nvGrpSpPr>
                <p:cNvPr id="67" name="组合 66"/>
                <p:cNvGrpSpPr/>
                <p:nvPr/>
              </p:nvGrpSpPr>
              <p:grpSpPr>
                <a:xfrm>
                  <a:off x="5673540" y="4497893"/>
                  <a:ext cx="2672875" cy="1375338"/>
                  <a:chOff x="5678602" y="4116169"/>
                  <a:chExt cx="2672875" cy="1375338"/>
                </a:xfrm>
              </p:grpSpPr>
              <p:sp>
                <p:nvSpPr>
                  <p:cNvPr id="20" name="矩形 19"/>
                  <p:cNvSpPr/>
                  <p:nvPr/>
                </p:nvSpPr>
                <p:spPr>
                  <a:xfrm>
                    <a:off x="5709285" y="5154322"/>
                    <a:ext cx="1709002" cy="337185"/>
                  </a:xfrm>
                  <a:prstGeom prst="rect">
                    <a:avLst/>
                  </a:prstGeom>
                </p:spPr>
                <p:txBody>
                  <a:bodyPr wrap="square">
                    <a:spAutoFit/>
                  </a:bodyPr>
                  <a:lstStyle/>
                  <a:p>
                    <a:pPr marL="285750" indent="-285750">
                      <a:buFont typeface="Wingdings" panose="05000000000000000000" pitchFamily="2" charset="2"/>
                      <a:buChar char="Ø"/>
                    </a:pPr>
                    <a:r>
                      <a:rPr lang="zh-CN" altLang="en-US" sz="1600" b="1" dirty="0">
                        <a:solidFill>
                          <a:schemeClr val="accent2">
                            <a:lumMod val="50000"/>
                          </a:schemeClr>
                        </a:solidFill>
                        <a:latin typeface="黑体" panose="02010609060101010101" pitchFamily="49" charset="-122"/>
                        <a:ea typeface="黑体" panose="02010609060101010101" pitchFamily="49" charset="-122"/>
                      </a:rPr>
                      <a:t>数据集预处理</a:t>
                    </a:r>
                  </a:p>
                </p:txBody>
              </p:sp>
              <p:sp>
                <p:nvSpPr>
                  <p:cNvPr id="5" name="矩形 4"/>
                  <p:cNvSpPr/>
                  <p:nvPr/>
                </p:nvSpPr>
                <p:spPr>
                  <a:xfrm>
                    <a:off x="5709285" y="4808271"/>
                    <a:ext cx="2642192" cy="336850"/>
                  </a:xfrm>
                  <a:prstGeom prst="rect">
                    <a:avLst/>
                  </a:prstGeom>
                </p:spPr>
                <p:txBody>
                  <a:bodyPr wrap="square">
                    <a:spAutoFit/>
                  </a:bodyPr>
                  <a:lstStyle/>
                  <a:p>
                    <a:pPr marL="285750" indent="-285750">
                      <a:buFont typeface="Wingdings" panose="05000000000000000000" pitchFamily="2" charset="2"/>
                      <a:buChar char="Ø"/>
                    </a:pPr>
                    <a:r>
                      <a:rPr lang="en-US" altLang="zh-CN" sz="1600" b="1" dirty="0">
                        <a:solidFill>
                          <a:schemeClr val="accent2">
                            <a:lumMod val="50000"/>
                          </a:schemeClr>
                        </a:solidFill>
                        <a:latin typeface="黑体" panose="02010609060101010101" pitchFamily="49" charset="-122"/>
                        <a:ea typeface="黑体" panose="02010609060101010101" pitchFamily="49" charset="-122"/>
                      </a:rPr>
                      <a:t>Highway &amp; Residual  </a:t>
                    </a:r>
                  </a:p>
                </p:txBody>
              </p:sp>
              <p:sp>
                <p:nvSpPr>
                  <p:cNvPr id="7" name="矩形 6"/>
                  <p:cNvSpPr/>
                  <p:nvPr/>
                </p:nvSpPr>
                <p:spPr>
                  <a:xfrm>
                    <a:off x="5687579" y="4462220"/>
                    <a:ext cx="2004060" cy="336850"/>
                  </a:xfrm>
                  <a:prstGeom prst="rect">
                    <a:avLst/>
                  </a:prstGeom>
                </p:spPr>
                <p:txBody>
                  <a:bodyPr wrap="none">
                    <a:spAutoFit/>
                  </a:bodyPr>
                  <a:lstStyle/>
                  <a:p>
                    <a:pPr marL="285750" indent="-285750">
                      <a:buFont typeface="Wingdings" panose="05000000000000000000" pitchFamily="2" charset="2"/>
                      <a:buChar char="Ø"/>
                    </a:pPr>
                    <a:r>
                      <a:rPr lang="zh-CN" altLang="en-US" sz="1600" b="1" dirty="0">
                        <a:solidFill>
                          <a:schemeClr val="accent2">
                            <a:lumMod val="50000"/>
                          </a:schemeClr>
                        </a:solidFill>
                        <a:latin typeface="黑体" panose="02010609060101010101" pitchFamily="49" charset="-122"/>
                        <a:ea typeface="黑体" panose="02010609060101010101" pitchFamily="49" charset="-122"/>
                      </a:rPr>
                      <a:t>正则化 </a:t>
                    </a:r>
                    <a:r>
                      <a:rPr lang="en-US" altLang="zh-CN" sz="1600" b="1" dirty="0">
                        <a:solidFill>
                          <a:schemeClr val="accent2">
                            <a:lumMod val="50000"/>
                          </a:schemeClr>
                        </a:solidFill>
                        <a:latin typeface="黑体" panose="02010609060101010101" pitchFamily="49" charset="-122"/>
                        <a:ea typeface="黑体" panose="02010609060101010101" pitchFamily="49" charset="-122"/>
                      </a:rPr>
                      <a:t>&amp; </a:t>
                    </a:r>
                    <a:r>
                      <a:rPr lang="zh-CN" altLang="en-US" sz="1600" b="1" dirty="0">
                        <a:solidFill>
                          <a:schemeClr val="accent2">
                            <a:lumMod val="50000"/>
                          </a:schemeClr>
                        </a:solidFill>
                        <a:latin typeface="黑体" panose="02010609060101010101" pitchFamily="49" charset="-122"/>
                        <a:ea typeface="黑体" panose="02010609060101010101" pitchFamily="49" charset="-122"/>
                      </a:rPr>
                      <a:t>标准化</a:t>
                    </a:r>
                    <a:endParaRPr lang="id-ID" altLang="zh-CN" sz="1600" b="1" dirty="0">
                      <a:solidFill>
                        <a:schemeClr val="accent2">
                          <a:lumMod val="50000"/>
                        </a:schemeClr>
                      </a:solidFill>
                      <a:latin typeface="黑体" panose="02010609060101010101" pitchFamily="49" charset="-122"/>
                      <a:ea typeface="黑体" panose="02010609060101010101" pitchFamily="49" charset="-122"/>
                    </a:endParaRPr>
                  </a:p>
                </p:txBody>
              </p:sp>
              <p:sp>
                <p:nvSpPr>
                  <p:cNvPr id="19" name="矩形 18"/>
                  <p:cNvSpPr/>
                  <p:nvPr/>
                </p:nvSpPr>
                <p:spPr>
                  <a:xfrm>
                    <a:off x="5678602" y="4116169"/>
                    <a:ext cx="2531360" cy="336850"/>
                  </a:xfrm>
                  <a:prstGeom prst="rect">
                    <a:avLst/>
                  </a:prstGeom>
                </p:spPr>
                <p:txBody>
                  <a:bodyPr wrap="square">
                    <a:spAutoFit/>
                  </a:bodyPr>
                  <a:lstStyle/>
                  <a:p>
                    <a:pPr marL="285750" indent="-285750">
                      <a:buFont typeface="Wingdings" panose="05000000000000000000" pitchFamily="2" charset="2"/>
                      <a:buChar char="Ø"/>
                    </a:pPr>
                    <a:r>
                      <a:rPr lang="zh-CN" altLang="en-US" sz="1600" b="1" dirty="0">
                        <a:solidFill>
                          <a:schemeClr val="accent2">
                            <a:lumMod val="50000"/>
                          </a:schemeClr>
                        </a:solidFill>
                        <a:latin typeface="黑体" panose="02010609060101010101" pitchFamily="49" charset="-122"/>
                        <a:ea typeface="黑体" panose="02010609060101010101" pitchFamily="49" charset="-122"/>
                      </a:rPr>
                      <a:t>网络超参数设置</a:t>
                    </a:r>
                  </a:p>
                </p:txBody>
              </p:sp>
            </p:grpSp>
            <p:sp>
              <p:nvSpPr>
                <p:cNvPr id="61" name="文本框 60"/>
                <p:cNvSpPr txBox="1"/>
                <p:nvPr/>
              </p:nvSpPr>
              <p:spPr>
                <a:xfrm>
                  <a:off x="5763454" y="3783330"/>
                  <a:ext cx="1706880" cy="460074"/>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学习的效果</a:t>
                  </a:r>
                </a:p>
              </p:txBody>
            </p:sp>
          </p:grpSp>
        </p:grpSp>
        <p:grpSp>
          <p:nvGrpSpPr>
            <p:cNvPr id="76" name="组合 75"/>
            <p:cNvGrpSpPr/>
            <p:nvPr/>
          </p:nvGrpSpPr>
          <p:grpSpPr>
            <a:xfrm>
              <a:off x="4977684" y="3297512"/>
              <a:ext cx="2964553" cy="2911852"/>
              <a:chOff x="3693199" y="389032"/>
              <a:chExt cx="2964553" cy="2911852"/>
            </a:xfrm>
          </p:grpSpPr>
          <p:sp>
            <p:nvSpPr>
              <p:cNvPr id="56" name="流程图: 接点 55"/>
              <p:cNvSpPr/>
              <p:nvPr/>
            </p:nvSpPr>
            <p:spPr>
              <a:xfrm>
                <a:off x="3693199" y="389032"/>
                <a:ext cx="2964553" cy="2911852"/>
              </a:xfrm>
              <a:prstGeom prst="flowChartConnector">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4299581" y="965681"/>
                <a:ext cx="1994846" cy="1584771"/>
                <a:chOff x="3691119" y="1249583"/>
                <a:chExt cx="1994846" cy="1584771"/>
              </a:xfrm>
            </p:grpSpPr>
            <p:sp>
              <p:nvSpPr>
                <p:cNvPr id="60" name="文本框 59"/>
                <p:cNvSpPr txBox="1"/>
                <p:nvPr/>
              </p:nvSpPr>
              <p:spPr>
                <a:xfrm>
                  <a:off x="3705240" y="1249583"/>
                  <a:ext cx="1706880" cy="46037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学习的快慢</a:t>
                  </a:r>
                </a:p>
              </p:txBody>
            </p:sp>
            <p:sp>
              <p:nvSpPr>
                <p:cNvPr id="62" name="矩形 61"/>
                <p:cNvSpPr/>
                <p:nvPr/>
              </p:nvSpPr>
              <p:spPr>
                <a:xfrm>
                  <a:off x="3691119" y="1711248"/>
                  <a:ext cx="1490980" cy="337185"/>
                </a:xfrm>
                <a:prstGeom prst="rect">
                  <a:avLst/>
                </a:prstGeom>
              </p:spPr>
              <p:txBody>
                <a:bodyPr wrap="none">
                  <a:spAutoFit/>
                </a:bodyPr>
                <a:lstStyle/>
                <a:p>
                  <a:pPr marL="285750" indent="-285750">
                    <a:buFont typeface="Wingdings" panose="05000000000000000000" pitchFamily="2" charset="2"/>
                    <a:buChar char="Ø"/>
                  </a:pPr>
                  <a:r>
                    <a:rPr lang="zh-CN" altLang="en-US" sz="1600" b="1" dirty="0">
                      <a:solidFill>
                        <a:schemeClr val="accent1">
                          <a:lumMod val="75000"/>
                        </a:schemeClr>
                      </a:solidFill>
                      <a:latin typeface="黑体" panose="02010609060101010101" pitchFamily="49" charset="-122"/>
                      <a:ea typeface="黑体" panose="02010609060101010101" pitchFamily="49" charset="-122"/>
                    </a:rPr>
                    <a:t>学习率设置</a:t>
                  </a:r>
                </a:p>
              </p:txBody>
            </p:sp>
            <p:sp>
              <p:nvSpPr>
                <p:cNvPr id="14" name="í$ḷíḑè"/>
                <p:cNvSpPr txBox="1"/>
                <p:nvPr/>
              </p:nvSpPr>
              <p:spPr>
                <a:xfrm>
                  <a:off x="3699920" y="2128860"/>
                  <a:ext cx="1977276" cy="313218"/>
                </a:xfrm>
                <a:prstGeom prst="rect">
                  <a:avLst/>
                </a:prstGeom>
                <a:noFill/>
              </p:spPr>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Wingdings" panose="05000000000000000000" pitchFamily="2" charset="2"/>
                    <a:buChar char="Ø"/>
                  </a:pPr>
                  <a:r>
                    <a:rPr lang="zh-CN" altLang="en-US" sz="1600" b="1" dirty="0">
                      <a:solidFill>
                        <a:schemeClr val="accent1">
                          <a:lumMod val="75000"/>
                        </a:schemeClr>
                      </a:solidFill>
                      <a:latin typeface="黑体" panose="02010609060101010101" pitchFamily="49" charset="-122"/>
                      <a:ea typeface="黑体" panose="02010609060101010101" pitchFamily="49" charset="-122"/>
                    </a:rPr>
                    <a:t>权重初始化选择</a:t>
                  </a:r>
                </a:p>
              </p:txBody>
            </p:sp>
            <p:sp>
              <p:nvSpPr>
                <p:cNvPr id="66" name="í$ḷíḑè"/>
                <p:cNvSpPr txBox="1"/>
                <p:nvPr/>
              </p:nvSpPr>
              <p:spPr>
                <a:xfrm>
                  <a:off x="3708689" y="2521136"/>
                  <a:ext cx="1977276" cy="313218"/>
                </a:xfrm>
                <a:prstGeom prst="rect">
                  <a:avLst/>
                </a:prstGeom>
                <a:noFill/>
              </p:spPr>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Wingdings" panose="05000000000000000000" pitchFamily="2" charset="2"/>
                    <a:buChar char="Ø"/>
                  </a:pPr>
                  <a:r>
                    <a:rPr lang="zh-CN" altLang="en-US" sz="1600" b="1" dirty="0">
                      <a:solidFill>
                        <a:schemeClr val="accent1">
                          <a:lumMod val="75000"/>
                        </a:schemeClr>
                      </a:solidFill>
                      <a:latin typeface="黑体" panose="02010609060101010101" pitchFamily="49" charset="-122"/>
                      <a:ea typeface="黑体" panose="02010609060101010101" pitchFamily="49" charset="-122"/>
                    </a:rPr>
                    <a:t>优化器选择</a:t>
                  </a:r>
                </a:p>
              </p:txBody>
            </p:sp>
          </p:grpSp>
        </p:grpSp>
        <p:grpSp>
          <p:nvGrpSpPr>
            <p:cNvPr id="78" name="组合 77"/>
            <p:cNvGrpSpPr/>
            <p:nvPr/>
          </p:nvGrpSpPr>
          <p:grpSpPr>
            <a:xfrm>
              <a:off x="3475900" y="751479"/>
              <a:ext cx="2964553" cy="2911853"/>
              <a:chOff x="4902077" y="3488043"/>
              <a:chExt cx="2964553" cy="2911853"/>
            </a:xfrm>
          </p:grpSpPr>
          <p:sp>
            <p:nvSpPr>
              <p:cNvPr id="52" name="流程图: 接点 51"/>
              <p:cNvSpPr/>
              <p:nvPr/>
            </p:nvSpPr>
            <p:spPr>
              <a:xfrm>
                <a:off x="4902077" y="3488043"/>
                <a:ext cx="2964553" cy="2911853"/>
              </a:xfrm>
              <a:prstGeom prst="flowChartConnector">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5503279" y="3957606"/>
                <a:ext cx="1939309" cy="1956823"/>
                <a:chOff x="1549428" y="3951028"/>
                <a:chExt cx="1939309" cy="1956823"/>
              </a:xfrm>
            </p:grpSpPr>
            <p:sp>
              <p:nvSpPr>
                <p:cNvPr id="53" name="文本框 52"/>
                <p:cNvSpPr txBox="1"/>
                <p:nvPr/>
              </p:nvSpPr>
              <p:spPr>
                <a:xfrm>
                  <a:off x="1821615" y="3951028"/>
                  <a:ext cx="1097280" cy="46037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能学习</a:t>
                  </a:r>
                </a:p>
              </p:txBody>
            </p:sp>
            <p:grpSp>
              <p:nvGrpSpPr>
                <p:cNvPr id="71" name="组合 70"/>
                <p:cNvGrpSpPr/>
                <p:nvPr/>
              </p:nvGrpSpPr>
              <p:grpSpPr>
                <a:xfrm>
                  <a:off x="1549428" y="4424808"/>
                  <a:ext cx="1939309" cy="1483043"/>
                  <a:chOff x="1507188" y="4162311"/>
                  <a:chExt cx="1939309" cy="1483043"/>
                </a:xfrm>
              </p:grpSpPr>
              <p:sp>
                <p:nvSpPr>
                  <p:cNvPr id="22" name="矩形 21"/>
                  <p:cNvSpPr/>
                  <p:nvPr/>
                </p:nvSpPr>
                <p:spPr>
                  <a:xfrm>
                    <a:off x="1507188" y="4916322"/>
                    <a:ext cx="1418111" cy="337185"/>
                  </a:xfrm>
                  <a:prstGeom prst="rect">
                    <a:avLst/>
                  </a:prstGeom>
                </p:spPr>
                <p:txBody>
                  <a:bodyPr wrap="square">
                    <a:spAutoFit/>
                  </a:bodyPr>
                  <a:lstStyle/>
                  <a:p>
                    <a:pPr marL="285750" indent="-285750">
                      <a:buFont typeface="Wingdings" panose="05000000000000000000" pitchFamily="2" charset="2"/>
                      <a:buChar char="Ø"/>
                    </a:pPr>
                    <a:r>
                      <a:rPr lang="zh-CN" altLang="en-US" sz="1600" b="1" dirty="0">
                        <a:solidFill>
                          <a:srgbClr val="004200"/>
                        </a:solidFill>
                        <a:latin typeface="黑体" panose="02010609060101010101" pitchFamily="49" charset="-122"/>
                        <a:ea typeface="黑体" panose="02010609060101010101" pitchFamily="49" charset="-122"/>
                      </a:rPr>
                      <a:t>离散梯度</a:t>
                    </a:r>
                    <a:endParaRPr lang="zh-CN" altLang="en-US" sz="1600" b="1" dirty="0">
                      <a:latin typeface="黑体" panose="02010609060101010101" pitchFamily="49" charset="-122"/>
                      <a:ea typeface="黑体" panose="02010609060101010101" pitchFamily="49" charset="-122"/>
                    </a:endParaRPr>
                  </a:p>
                </p:txBody>
              </p:sp>
              <p:sp>
                <p:nvSpPr>
                  <p:cNvPr id="17" name="矩形 16"/>
                  <p:cNvSpPr/>
                  <p:nvPr/>
                </p:nvSpPr>
                <p:spPr>
                  <a:xfrm>
                    <a:off x="1507189" y="4528881"/>
                    <a:ext cx="1939308" cy="337185"/>
                  </a:xfrm>
                  <a:prstGeom prst="rect">
                    <a:avLst/>
                  </a:prstGeom>
                </p:spPr>
                <p:txBody>
                  <a:bodyPr wrap="square">
                    <a:spAutoFit/>
                  </a:bodyPr>
                  <a:lstStyle/>
                  <a:p>
                    <a:pPr marL="285750" indent="-285750">
                      <a:buFont typeface="Wingdings" panose="05000000000000000000" pitchFamily="2" charset="2"/>
                      <a:buChar char="Ø"/>
                    </a:pPr>
                    <a:r>
                      <a:rPr lang="zh-CN" altLang="en-US" sz="1600" b="1" dirty="0">
                        <a:solidFill>
                          <a:srgbClr val="004200"/>
                        </a:solidFill>
                        <a:latin typeface="黑体" panose="02010609060101010101" pitchFamily="49" charset="-122"/>
                        <a:ea typeface="黑体" panose="02010609060101010101" pitchFamily="49" charset="-122"/>
                      </a:rPr>
                      <a:t>激活函数的选择</a:t>
                    </a:r>
                  </a:p>
                </p:txBody>
              </p:sp>
              <p:sp>
                <p:nvSpPr>
                  <p:cNvPr id="38" name="矩形 37"/>
                  <p:cNvSpPr/>
                  <p:nvPr/>
                </p:nvSpPr>
                <p:spPr>
                  <a:xfrm>
                    <a:off x="1507189" y="4162311"/>
                    <a:ext cx="1418111" cy="337185"/>
                  </a:xfrm>
                  <a:prstGeom prst="rect">
                    <a:avLst/>
                  </a:prstGeom>
                </p:spPr>
                <p:txBody>
                  <a:bodyPr wrap="square">
                    <a:spAutoFit/>
                  </a:bodyPr>
                  <a:lstStyle/>
                  <a:p>
                    <a:pPr marL="285750" indent="-285750">
                      <a:buFont typeface="Wingdings" panose="05000000000000000000" pitchFamily="2" charset="2"/>
                      <a:buChar char="Ø"/>
                    </a:pPr>
                    <a:r>
                      <a:rPr lang="zh-CN" altLang="en-US" sz="1600" b="1" dirty="0">
                        <a:solidFill>
                          <a:srgbClr val="004200"/>
                        </a:solidFill>
                        <a:latin typeface="黑体" panose="02010609060101010101" pitchFamily="49" charset="-122"/>
                        <a:ea typeface="黑体" panose="02010609060101010101" pitchFamily="49" charset="-122"/>
                      </a:rPr>
                      <a:t>梯度裁剪</a:t>
                    </a:r>
                    <a:endParaRPr lang="zh-CN" altLang="en-US" sz="1600" b="1" dirty="0">
                      <a:latin typeface="黑体" panose="02010609060101010101" pitchFamily="49" charset="-122"/>
                      <a:ea typeface="黑体" panose="02010609060101010101" pitchFamily="49" charset="-122"/>
                    </a:endParaRPr>
                  </a:p>
                </p:txBody>
              </p:sp>
              <p:sp>
                <p:nvSpPr>
                  <p:cNvPr id="70" name="矩形 69"/>
                  <p:cNvSpPr/>
                  <p:nvPr/>
                </p:nvSpPr>
                <p:spPr>
                  <a:xfrm>
                    <a:off x="1507189" y="5308169"/>
                    <a:ext cx="1939308" cy="337185"/>
                  </a:xfrm>
                  <a:prstGeom prst="rect">
                    <a:avLst/>
                  </a:prstGeom>
                </p:spPr>
                <p:txBody>
                  <a:bodyPr wrap="square">
                    <a:spAutoFit/>
                  </a:bodyPr>
                  <a:lstStyle/>
                  <a:p>
                    <a:pPr marL="285750" indent="-285750">
                      <a:buFont typeface="Wingdings" panose="05000000000000000000" pitchFamily="2" charset="2"/>
                      <a:buChar char="Ø"/>
                    </a:pPr>
                    <a:r>
                      <a:rPr lang="zh-CN" altLang="en-US" sz="1600" b="1" dirty="0">
                        <a:solidFill>
                          <a:srgbClr val="004200"/>
                        </a:solidFill>
                        <a:latin typeface="黑体" panose="02010609060101010101" pitchFamily="49" charset="-122"/>
                        <a:ea typeface="黑体" panose="02010609060101010101" pitchFamily="49" charset="-122"/>
                      </a:rPr>
                      <a:t>预训练</a:t>
                    </a:r>
                    <a:r>
                      <a:rPr lang="en-US" altLang="zh-CN" sz="1600" b="1" dirty="0">
                        <a:solidFill>
                          <a:srgbClr val="004200"/>
                        </a:solidFill>
                        <a:latin typeface="黑体" panose="02010609060101010101" pitchFamily="49" charset="-122"/>
                        <a:ea typeface="黑体" panose="02010609060101010101" pitchFamily="49" charset="-122"/>
                      </a:rPr>
                      <a:t> &amp; </a:t>
                    </a:r>
                    <a:r>
                      <a:rPr lang="zh-CN" altLang="en-US" sz="1600" b="1" dirty="0">
                        <a:solidFill>
                          <a:srgbClr val="004200"/>
                        </a:solidFill>
                        <a:latin typeface="黑体" panose="02010609060101010101" pitchFamily="49" charset="-122"/>
                        <a:ea typeface="黑体" panose="02010609060101010101" pitchFamily="49" charset="-122"/>
                      </a:rPr>
                      <a:t>微调</a:t>
                    </a:r>
                  </a:p>
                </p:txBody>
              </p:sp>
            </p:grpSp>
          </p:grpSp>
        </p:grpSp>
        <p:sp>
          <p:nvSpPr>
            <p:cNvPr id="80" name="箭头: 左右 79"/>
            <p:cNvSpPr/>
            <p:nvPr/>
          </p:nvSpPr>
          <p:spPr>
            <a:xfrm rot="13933975">
              <a:off x="5562529" y="3313882"/>
              <a:ext cx="408495" cy="282203"/>
            </a:xfrm>
            <a:prstGeom prst="lef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p:cNvSpPr/>
            <p:nvPr/>
          </p:nvSpPr>
          <p:spPr>
            <a:xfrm rot="18468413">
              <a:off x="3991575" y="3290939"/>
              <a:ext cx="408495" cy="282203"/>
            </a:xfrm>
            <a:prstGeom prst="lef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箭头: 左右 81"/>
            <p:cNvSpPr/>
            <p:nvPr/>
          </p:nvSpPr>
          <p:spPr>
            <a:xfrm>
              <a:off x="4751161" y="4555597"/>
              <a:ext cx="408495" cy="282203"/>
            </a:xfrm>
            <a:prstGeom prst="leftRightArrow">
              <a:avLst/>
            </a:prstGeom>
            <a:solidFill>
              <a:schemeClr val="bg1"/>
            </a:solidFill>
            <a:ln w="3810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左右 79"/>
            <p:cNvSpPr/>
            <p:nvPr/>
          </p:nvSpPr>
          <p:spPr>
            <a:xfrm rot="13933975">
              <a:off x="5575229" y="3317057"/>
              <a:ext cx="408495" cy="282203"/>
            </a:xfrm>
            <a:prstGeom prst="leftRightArrow">
              <a:avLst/>
            </a:prstGeom>
            <a:solidFill>
              <a:schemeClr val="bg1"/>
            </a:solidFill>
            <a:ln w="3810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左右 80"/>
            <p:cNvSpPr/>
            <p:nvPr/>
          </p:nvSpPr>
          <p:spPr>
            <a:xfrm rot="18468413">
              <a:off x="4004275" y="3294114"/>
              <a:ext cx="408495" cy="282203"/>
            </a:xfrm>
            <a:prstGeom prst="leftRightArrow">
              <a:avLst/>
            </a:prstGeom>
            <a:solidFill>
              <a:schemeClr val="bg1"/>
            </a:solidFill>
            <a:ln w="3810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 name="直接连接符 44"/>
          <p:cNvCxnSpPr>
            <a:stCxn id="9" idx="2"/>
            <a:endCxn id="57" idx="1"/>
          </p:cNvCxnSpPr>
          <p:nvPr/>
        </p:nvCxnSpPr>
        <p:spPr>
          <a:xfrm>
            <a:off x="1965248" y="3530308"/>
            <a:ext cx="1721485" cy="10153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47" idx="3"/>
            <a:endCxn id="7" idx="1"/>
          </p:cNvCxnSpPr>
          <p:nvPr/>
        </p:nvCxnSpPr>
        <p:spPr>
          <a:xfrm>
            <a:off x="2308725" y="4383101"/>
            <a:ext cx="1404620" cy="8483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endCxn id="5" idx="1"/>
          </p:cNvCxnSpPr>
          <p:nvPr/>
        </p:nvCxnSpPr>
        <p:spPr>
          <a:xfrm flipV="1">
            <a:off x="2313940" y="5577840"/>
            <a:ext cx="1421130" cy="3727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54" idx="1"/>
            <a:endCxn id="17" idx="3"/>
          </p:cNvCxnSpPr>
          <p:nvPr/>
        </p:nvCxnSpPr>
        <p:spPr>
          <a:xfrm flipH="1">
            <a:off x="7264311" y="2136629"/>
            <a:ext cx="1325880" cy="4146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7" name="图片 96"/>
          <p:cNvPicPr>
            <a:picLocks noChangeAspect="1"/>
          </p:cNvPicPr>
          <p:nvPr/>
        </p:nvPicPr>
        <p:blipFill>
          <a:blip r:embed="rId8"/>
          <a:stretch>
            <a:fillRect/>
          </a:stretch>
        </p:blipFill>
        <p:spPr>
          <a:xfrm>
            <a:off x="9550044" y="4742043"/>
            <a:ext cx="1255236" cy="1242844"/>
          </a:xfrm>
          <a:prstGeom prst="rect">
            <a:avLst/>
          </a:prstGeom>
          <a:ln>
            <a:solidFill>
              <a:schemeClr val="tx1"/>
            </a:solidFill>
          </a:ln>
        </p:spPr>
      </p:pic>
      <p:cxnSp>
        <p:nvCxnSpPr>
          <p:cNvPr id="98" name="直接连接符 97"/>
          <p:cNvCxnSpPr>
            <a:stCxn id="97" idx="1"/>
            <a:endCxn id="62" idx="3"/>
          </p:cNvCxnSpPr>
          <p:nvPr/>
        </p:nvCxnSpPr>
        <p:spPr>
          <a:xfrm flipH="1" flipV="1">
            <a:off x="8323859" y="4826255"/>
            <a:ext cx="1226185" cy="5378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223561" y="200457"/>
            <a:ext cx="3738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网络学习的问题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321738" y="1215338"/>
            <a:ext cx="2531110" cy="398780"/>
          </a:xfrm>
          <a:prstGeom prst="rect">
            <a:avLst/>
          </a:prstGeom>
        </p:spPr>
        <p:txBody>
          <a:bodyPr wrap="square">
            <a:spAutoFit/>
          </a:bodyPr>
          <a:lstStyle/>
          <a:p>
            <a:pPr marL="285750" indent="-285750">
              <a:buFont typeface="Wingdings" panose="05000000000000000000" pitchFamily="2" charset="2"/>
              <a:buChar char="n"/>
            </a:pPr>
            <a:r>
              <a:rPr lang="zh-CN" altLang="en-US" sz="2000" b="1" dirty="0">
                <a:latin typeface="黑体" panose="02010609060101010101" pitchFamily="49" charset="-122"/>
                <a:ea typeface="黑体" panose="02010609060101010101" pitchFamily="49" charset="-122"/>
              </a:rPr>
              <a:t>跨层连接</a:t>
            </a:r>
          </a:p>
        </p:txBody>
      </p:sp>
      <p:sp>
        <p:nvSpPr>
          <p:cNvPr id="17" name="矩形 16"/>
          <p:cNvSpPr/>
          <p:nvPr/>
        </p:nvSpPr>
        <p:spPr>
          <a:xfrm>
            <a:off x="4322008" y="4270106"/>
            <a:ext cx="2531110" cy="398780"/>
          </a:xfrm>
          <a:prstGeom prst="rect">
            <a:avLst/>
          </a:prstGeom>
        </p:spPr>
        <p:txBody>
          <a:bodyPr wrap="square">
            <a:spAutoFit/>
          </a:bodyPr>
          <a:lstStyle/>
          <a:p>
            <a:pPr marL="285750" indent="-285750">
              <a:buFont typeface="Wingdings" panose="05000000000000000000" pitchFamily="2" charset="2"/>
              <a:buChar char="n"/>
            </a:pPr>
            <a:r>
              <a:rPr lang="zh-CN" altLang="en-US" sz="2000" b="1" dirty="0">
                <a:latin typeface="黑体" panose="02010609060101010101" pitchFamily="49" charset="-122"/>
                <a:ea typeface="黑体" panose="02010609060101010101" pitchFamily="49" charset="-122"/>
              </a:rPr>
              <a:t>卷积核设计</a:t>
            </a:r>
          </a:p>
        </p:txBody>
      </p:sp>
      <p:sp>
        <p:nvSpPr>
          <p:cNvPr id="9" name="矩形 8"/>
          <p:cNvSpPr/>
          <p:nvPr/>
        </p:nvSpPr>
        <p:spPr>
          <a:xfrm>
            <a:off x="808033" y="1243140"/>
            <a:ext cx="2531360" cy="398780"/>
          </a:xfrm>
          <a:prstGeom prst="rect">
            <a:avLst/>
          </a:prstGeom>
        </p:spPr>
        <p:txBody>
          <a:bodyPr wrap="square">
            <a:spAutoFit/>
          </a:bodyPr>
          <a:lstStyle/>
          <a:p>
            <a:pPr marL="285750" indent="-285750">
              <a:buFont typeface="Wingdings" panose="05000000000000000000" pitchFamily="2" charset="2"/>
              <a:buChar char="n"/>
            </a:pPr>
            <a:r>
              <a:rPr lang="zh-CN" altLang="en-US" sz="2000" b="1" dirty="0">
                <a:latin typeface="黑体" panose="02010609060101010101" pitchFamily="49" charset="-122"/>
                <a:ea typeface="黑体" panose="02010609060101010101" pitchFamily="49" charset="-122"/>
              </a:rPr>
              <a:t>注意力机制</a:t>
            </a:r>
          </a:p>
        </p:txBody>
      </p:sp>
      <p:sp>
        <p:nvSpPr>
          <p:cNvPr id="11" name="矩形 10"/>
          <p:cNvSpPr/>
          <p:nvPr/>
        </p:nvSpPr>
        <p:spPr>
          <a:xfrm>
            <a:off x="785443" y="4270106"/>
            <a:ext cx="2531360" cy="398780"/>
          </a:xfrm>
          <a:prstGeom prst="rect">
            <a:avLst/>
          </a:prstGeom>
        </p:spPr>
        <p:txBody>
          <a:bodyPr wrap="square">
            <a:spAutoFit/>
          </a:bodyPr>
          <a:lstStyle/>
          <a:p>
            <a:pPr marL="285750" indent="-285750">
              <a:buFont typeface="Wingdings" panose="05000000000000000000" pitchFamily="2" charset="2"/>
              <a:buChar char="n"/>
            </a:pPr>
            <a:r>
              <a:rPr lang="zh-CN" altLang="en-US" sz="2000" b="1" dirty="0">
                <a:latin typeface="黑体" panose="02010609060101010101" pitchFamily="49" charset="-122"/>
                <a:ea typeface="黑体" panose="02010609060101010101" pitchFamily="49" charset="-122"/>
              </a:rPr>
              <a:t>引入对抗思想</a:t>
            </a:r>
          </a:p>
        </p:txBody>
      </p:sp>
      <p:pic>
        <p:nvPicPr>
          <p:cNvPr id="1026" name="Picture 2" descr="https://ss.csdn.net/p?http://mmbiz.qpic.cn/mmbiz_jpg/ptp8P184xjxeRHqppry03SX1TTiblocHftYKBqOVrcCmXibvPAoNj4UZDvkzkliadWpafhguUGcqD79rwULwOOPkA/0?wx_fm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733550"/>
            <a:ext cx="2900045" cy="207835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4312920" y="4827270"/>
            <a:ext cx="3251835" cy="1437005"/>
          </a:xfrm>
          <a:prstGeom prst="rect">
            <a:avLst/>
          </a:prstGeom>
        </p:spPr>
      </p:pic>
      <p:cxnSp>
        <p:nvCxnSpPr>
          <p:cNvPr id="12" name="直接连接符 11"/>
          <p:cNvCxnSpPr/>
          <p:nvPr/>
        </p:nvCxnSpPr>
        <p:spPr>
          <a:xfrm flipV="1">
            <a:off x="632460" y="4043680"/>
            <a:ext cx="9639935" cy="7620"/>
          </a:xfrm>
          <a:prstGeom prst="line">
            <a:avLst/>
          </a:prstGeom>
          <a:ln w="3175"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931052" y="1368548"/>
            <a:ext cx="0" cy="2595623"/>
          </a:xfrm>
          <a:prstGeom prst="line">
            <a:avLst/>
          </a:prstGeom>
          <a:ln w="3175"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pic>
        <p:nvPicPr>
          <p:cNvPr id="1028" name="Picture 4" descr="https://img-blog.csdn.net/2017081622092796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1810" y="1733550"/>
            <a:ext cx="3258185" cy="208661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矩形 18"/>
          <p:cNvSpPr/>
          <p:nvPr/>
        </p:nvSpPr>
        <p:spPr>
          <a:xfrm>
            <a:off x="7962193" y="1215200"/>
            <a:ext cx="2531110" cy="398780"/>
          </a:xfrm>
          <a:prstGeom prst="rect">
            <a:avLst/>
          </a:prstGeom>
        </p:spPr>
        <p:txBody>
          <a:bodyPr wrap="square">
            <a:spAutoFit/>
          </a:bodyPr>
          <a:lstStyle/>
          <a:p>
            <a:pPr marL="285750" indent="-285750">
              <a:buFont typeface="Wingdings" panose="05000000000000000000" pitchFamily="2" charset="2"/>
              <a:buChar char="n"/>
            </a:pPr>
            <a:r>
              <a:rPr lang="zh-CN" altLang="en-US" sz="2000" b="1" dirty="0">
                <a:latin typeface="黑体" panose="02010609060101010101" pitchFamily="49" charset="-122"/>
                <a:ea typeface="黑体" panose="02010609060101010101" pitchFamily="49" charset="-122"/>
              </a:rPr>
              <a:t>多尺度特征融合</a:t>
            </a:r>
          </a:p>
        </p:txBody>
      </p:sp>
      <p:sp>
        <p:nvSpPr>
          <p:cNvPr id="20" name="矩形 19"/>
          <p:cNvSpPr/>
          <p:nvPr/>
        </p:nvSpPr>
        <p:spPr>
          <a:xfrm>
            <a:off x="7840543" y="4270106"/>
            <a:ext cx="2531110" cy="398780"/>
          </a:xfrm>
          <a:prstGeom prst="rect">
            <a:avLst/>
          </a:prstGeom>
        </p:spPr>
        <p:txBody>
          <a:bodyPr wrap="square">
            <a:spAutoFit/>
          </a:bodyPr>
          <a:lstStyle/>
          <a:p>
            <a:pPr marL="285750" indent="-285750">
              <a:buFont typeface="Wingdings" panose="05000000000000000000" pitchFamily="2" charset="2"/>
              <a:buChar char="n"/>
            </a:pPr>
            <a:r>
              <a:rPr lang="zh-CN" altLang="en-US" sz="2000" b="1" dirty="0">
                <a:latin typeface="黑体" panose="02010609060101010101" pitchFamily="49" charset="-122"/>
                <a:ea typeface="黑体" panose="02010609060101010101" pitchFamily="49" charset="-122"/>
              </a:rPr>
              <a:t>自监督学习</a:t>
            </a:r>
          </a:p>
        </p:txBody>
      </p:sp>
      <p:pic>
        <p:nvPicPr>
          <p:cNvPr id="3" name="图片 2"/>
          <p:cNvPicPr>
            <a:picLocks noChangeAspect="1"/>
          </p:cNvPicPr>
          <p:nvPr/>
        </p:nvPicPr>
        <p:blipFill>
          <a:blip r:embed="rId6"/>
          <a:stretch>
            <a:fillRect/>
          </a:stretch>
        </p:blipFill>
        <p:spPr>
          <a:xfrm>
            <a:off x="857250" y="4748530"/>
            <a:ext cx="3074035" cy="1330325"/>
          </a:xfrm>
          <a:prstGeom prst="rect">
            <a:avLst/>
          </a:prstGeom>
        </p:spPr>
      </p:pic>
      <p:pic>
        <p:nvPicPr>
          <p:cNvPr id="7" name="图片 6"/>
          <p:cNvPicPr>
            <a:picLocks noChangeAspect="1"/>
          </p:cNvPicPr>
          <p:nvPr/>
        </p:nvPicPr>
        <p:blipFill>
          <a:blip r:embed="rId7"/>
          <a:stretch>
            <a:fillRect/>
          </a:stretch>
        </p:blipFill>
        <p:spPr>
          <a:xfrm>
            <a:off x="7999730" y="4794250"/>
            <a:ext cx="2797175" cy="1503045"/>
          </a:xfrm>
          <a:prstGeom prst="rect">
            <a:avLst/>
          </a:prstGeom>
        </p:spPr>
      </p:pic>
      <p:pic>
        <p:nvPicPr>
          <p:cNvPr id="8" name="图片 7"/>
          <p:cNvPicPr>
            <a:picLocks noChangeAspect="1"/>
          </p:cNvPicPr>
          <p:nvPr/>
        </p:nvPicPr>
        <p:blipFill>
          <a:blip r:embed="rId8"/>
          <a:stretch>
            <a:fillRect/>
          </a:stretch>
        </p:blipFill>
        <p:spPr>
          <a:xfrm>
            <a:off x="8274685" y="1611630"/>
            <a:ext cx="1906270" cy="2110105"/>
          </a:xfrm>
          <a:prstGeom prst="rect">
            <a:avLst/>
          </a:prstGeom>
        </p:spPr>
      </p:pic>
      <p:cxnSp>
        <p:nvCxnSpPr>
          <p:cNvPr id="21" name="直接连接符 20"/>
          <p:cNvCxnSpPr/>
          <p:nvPr/>
        </p:nvCxnSpPr>
        <p:spPr>
          <a:xfrm flipV="1">
            <a:off x="7721000" y="1368549"/>
            <a:ext cx="0" cy="5260216"/>
          </a:xfrm>
          <a:prstGeom prst="line">
            <a:avLst/>
          </a:prstGeom>
          <a:ln w="3175"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931052" y="3945122"/>
            <a:ext cx="0" cy="2664593"/>
          </a:xfrm>
          <a:prstGeom prst="line">
            <a:avLst/>
          </a:prstGeom>
          <a:ln w="3175"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223561" y="200457"/>
            <a:ext cx="3738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特征提取的问题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04501" y="1107816"/>
            <a:ext cx="2917190" cy="46037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latin typeface="黑体" panose="02010609060101010101" pitchFamily="49" charset="-122"/>
                <a:ea typeface="黑体" panose="02010609060101010101" pitchFamily="49" charset="-122"/>
              </a:rPr>
              <a:t>超大规模神经网络</a:t>
            </a:r>
          </a:p>
        </p:txBody>
      </p:sp>
      <p:sp>
        <p:nvSpPr>
          <p:cNvPr id="19" name="文本框 18"/>
          <p:cNvSpPr txBox="1"/>
          <p:nvPr/>
        </p:nvSpPr>
        <p:spPr>
          <a:xfrm>
            <a:off x="1004346" y="3847807"/>
            <a:ext cx="1998980" cy="46037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latin typeface="黑体" panose="02010609060101010101" pitchFamily="49" charset="-122"/>
                <a:ea typeface="黑体" panose="02010609060101010101" pitchFamily="49" charset="-122"/>
              </a:rPr>
              <a:t>模型轻量化</a:t>
            </a:r>
          </a:p>
        </p:txBody>
      </p:sp>
      <p:grpSp>
        <p:nvGrpSpPr>
          <p:cNvPr id="13" name="组合 12"/>
          <p:cNvGrpSpPr/>
          <p:nvPr/>
        </p:nvGrpSpPr>
        <p:grpSpPr>
          <a:xfrm>
            <a:off x="1348740" y="4336415"/>
            <a:ext cx="6155055" cy="2285351"/>
            <a:chOff x="521747" y="4132178"/>
            <a:chExt cx="5149619" cy="2285306"/>
          </a:xfrm>
        </p:grpSpPr>
        <p:sp>
          <p:nvSpPr>
            <p:cNvPr id="20" name="矩形 19"/>
            <p:cNvSpPr/>
            <p:nvPr/>
          </p:nvSpPr>
          <p:spPr>
            <a:xfrm>
              <a:off x="557342" y="6018712"/>
              <a:ext cx="3402181" cy="398772"/>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基于</a:t>
              </a:r>
              <a:r>
                <a:rPr lang="en-US" altLang="zh-CN" sz="2000" b="1" dirty="0" err="1">
                  <a:latin typeface="黑体" panose="02010609060101010101" pitchFamily="49" charset="-122"/>
                  <a:ea typeface="黑体" panose="02010609060101010101" pitchFamily="49" charset="-122"/>
                </a:rPr>
                <a:t>AutoML</a:t>
              </a:r>
              <a:r>
                <a:rPr lang="zh-CN" altLang="en-US" sz="2000" b="1" dirty="0">
                  <a:latin typeface="黑体" panose="02010609060101010101" pitchFamily="49" charset="-122"/>
                  <a:ea typeface="黑体" panose="02010609060101010101" pitchFamily="49" charset="-122"/>
                </a:rPr>
                <a:t>的自动模型压缩</a:t>
              </a:r>
            </a:p>
          </p:txBody>
        </p:sp>
        <p:sp>
          <p:nvSpPr>
            <p:cNvPr id="21" name="矩形 20"/>
            <p:cNvSpPr/>
            <p:nvPr/>
          </p:nvSpPr>
          <p:spPr>
            <a:xfrm>
              <a:off x="521747" y="4132178"/>
              <a:ext cx="3474189" cy="398772"/>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人工设计轻量化神经网络模型</a:t>
              </a:r>
            </a:p>
          </p:txBody>
        </p:sp>
        <p:sp>
          <p:nvSpPr>
            <p:cNvPr id="22" name="矩形 21"/>
            <p:cNvSpPr/>
            <p:nvPr/>
          </p:nvSpPr>
          <p:spPr>
            <a:xfrm>
              <a:off x="521748" y="4657148"/>
              <a:ext cx="3159512" cy="706741"/>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基于神经网络架构搜索（</a:t>
              </a:r>
              <a:r>
                <a:rPr lang="en-US" altLang="zh-CN" sz="2000" b="1" dirty="0">
                  <a:latin typeface="黑体" panose="02010609060101010101" pitchFamily="49" charset="-122"/>
                  <a:ea typeface="黑体" panose="02010609060101010101" pitchFamily="49" charset="-122"/>
                </a:rPr>
                <a:t>NAS</a:t>
              </a:r>
              <a:r>
                <a:rPr lang="zh-CN" altLang="en-US" sz="2000" b="1" dirty="0">
                  <a:latin typeface="黑体" panose="02010609060101010101" pitchFamily="49" charset="-122"/>
                  <a:ea typeface="黑体" panose="02010609060101010101" pitchFamily="49" charset="-122"/>
                </a:rPr>
                <a:t>）的自动化设计神经网络</a:t>
              </a:r>
            </a:p>
          </p:txBody>
        </p:sp>
        <p:sp>
          <p:nvSpPr>
            <p:cNvPr id="23" name="矩形 22"/>
            <p:cNvSpPr/>
            <p:nvPr/>
          </p:nvSpPr>
          <p:spPr>
            <a:xfrm>
              <a:off x="521747" y="5508347"/>
              <a:ext cx="5149619" cy="398772"/>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卷积神经网络模型压缩</a:t>
              </a:r>
            </a:p>
          </p:txBody>
        </p:sp>
      </p:grpSp>
      <p:grpSp>
        <p:nvGrpSpPr>
          <p:cNvPr id="24" name="组合 23"/>
          <p:cNvGrpSpPr/>
          <p:nvPr/>
        </p:nvGrpSpPr>
        <p:grpSpPr>
          <a:xfrm>
            <a:off x="1335997" y="1731123"/>
            <a:ext cx="5162368" cy="1744887"/>
            <a:chOff x="521747" y="4132178"/>
            <a:chExt cx="5162368" cy="1744887"/>
          </a:xfrm>
        </p:grpSpPr>
        <p:sp>
          <p:nvSpPr>
            <p:cNvPr id="26" name="矩形 25"/>
            <p:cNvSpPr/>
            <p:nvPr/>
          </p:nvSpPr>
          <p:spPr>
            <a:xfrm>
              <a:off x="521747" y="4132178"/>
              <a:ext cx="3474189" cy="398780"/>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深度神经网络并行化研究</a:t>
              </a:r>
            </a:p>
          </p:txBody>
        </p:sp>
        <p:sp>
          <p:nvSpPr>
            <p:cNvPr id="27" name="矩形 26"/>
            <p:cNvSpPr/>
            <p:nvPr/>
          </p:nvSpPr>
          <p:spPr>
            <a:xfrm>
              <a:off x="521747" y="4789039"/>
              <a:ext cx="4698325" cy="398780"/>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元学习</a:t>
              </a:r>
              <a:r>
                <a:rPr lang="en-US" altLang="zh-CN" sz="2000" b="1" dirty="0">
                  <a:latin typeface="黑体" panose="02010609060101010101" pitchFamily="49" charset="-122"/>
                  <a:ea typeface="黑体" panose="02010609060101010101" pitchFamily="49" charset="-122"/>
                </a:rPr>
                <a:t>(Meta Learning)</a:t>
              </a:r>
            </a:p>
          </p:txBody>
        </p:sp>
        <p:sp>
          <p:nvSpPr>
            <p:cNvPr id="28" name="矩形 27"/>
            <p:cNvSpPr/>
            <p:nvPr/>
          </p:nvSpPr>
          <p:spPr>
            <a:xfrm>
              <a:off x="534496" y="5478285"/>
              <a:ext cx="5149619" cy="398780"/>
            </a:xfrm>
            <a:prstGeom prst="rect">
              <a:avLst/>
            </a:prstGeom>
          </p:spPr>
          <p:txBody>
            <a:bodyPr wrap="square">
              <a:spAutoFit/>
            </a:bodyPr>
            <a:lstStyle/>
            <a:p>
              <a:pPr marL="285750" indent="-28575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迁移学习 </a:t>
              </a:r>
              <a:r>
                <a:rPr lang="en-US" altLang="zh-CN" sz="2000" b="1" dirty="0">
                  <a:latin typeface="黑体" panose="02010609060101010101" pitchFamily="49" charset="-122"/>
                  <a:ea typeface="黑体" panose="02010609060101010101" pitchFamily="49" charset="-122"/>
                </a:rPr>
                <a:t>(Transfer Learning)</a:t>
              </a:r>
            </a:p>
          </p:txBody>
        </p:sp>
      </p:grpSp>
      <p:pic>
        <p:nvPicPr>
          <p:cNvPr id="15" name="图片 14"/>
          <p:cNvPicPr>
            <a:picLocks noChangeAspect="1"/>
          </p:cNvPicPr>
          <p:nvPr/>
        </p:nvPicPr>
        <p:blipFill rotWithShape="1">
          <a:blip r:embed="rId3"/>
          <a:srcRect l="2522" t="10097" r="10727"/>
          <a:stretch>
            <a:fillRect/>
          </a:stretch>
        </p:blipFill>
        <p:spPr>
          <a:xfrm>
            <a:off x="5568489" y="1129178"/>
            <a:ext cx="2477072" cy="1281160"/>
          </a:xfrm>
          <a:prstGeom prst="rect">
            <a:avLst/>
          </a:prstGeom>
        </p:spPr>
      </p:pic>
      <p:pic>
        <p:nvPicPr>
          <p:cNvPr id="29" name="图片 28"/>
          <p:cNvPicPr>
            <a:picLocks noChangeAspect="1"/>
          </p:cNvPicPr>
          <p:nvPr/>
        </p:nvPicPr>
        <p:blipFill rotWithShape="1">
          <a:blip r:embed="rId4"/>
          <a:srcRect l="1385" t="7978" r="1538" b="8681"/>
          <a:stretch>
            <a:fillRect/>
          </a:stretch>
        </p:blipFill>
        <p:spPr>
          <a:xfrm>
            <a:off x="6476869" y="2949823"/>
            <a:ext cx="3891972" cy="730902"/>
          </a:xfrm>
          <a:prstGeom prst="rect">
            <a:avLst/>
          </a:prstGeom>
        </p:spPr>
      </p:pic>
      <p:pic>
        <p:nvPicPr>
          <p:cNvPr id="30" name="图片 29"/>
          <p:cNvPicPr>
            <a:picLocks noChangeAspect="1"/>
          </p:cNvPicPr>
          <p:nvPr/>
        </p:nvPicPr>
        <p:blipFill>
          <a:blip r:embed="rId5"/>
          <a:stretch>
            <a:fillRect/>
          </a:stretch>
        </p:blipFill>
        <p:spPr>
          <a:xfrm>
            <a:off x="8482674" y="1108351"/>
            <a:ext cx="1906871" cy="1338215"/>
          </a:xfrm>
          <a:prstGeom prst="rect">
            <a:avLst/>
          </a:prstGeom>
        </p:spPr>
      </p:pic>
      <p:pic>
        <p:nvPicPr>
          <p:cNvPr id="31" name="图片 30"/>
          <p:cNvPicPr>
            <a:picLocks noChangeAspect="1"/>
          </p:cNvPicPr>
          <p:nvPr/>
        </p:nvPicPr>
        <p:blipFill>
          <a:blip r:embed="rId6"/>
          <a:stretch>
            <a:fillRect/>
          </a:stretch>
        </p:blipFill>
        <p:spPr>
          <a:xfrm>
            <a:off x="5880735" y="3848100"/>
            <a:ext cx="2461895" cy="1367155"/>
          </a:xfrm>
          <a:prstGeom prst="rect">
            <a:avLst/>
          </a:prstGeom>
        </p:spPr>
      </p:pic>
      <p:sp>
        <p:nvSpPr>
          <p:cNvPr id="32" name="矩形 31"/>
          <p:cNvSpPr/>
          <p:nvPr/>
        </p:nvSpPr>
        <p:spPr>
          <a:xfrm rot="16200000">
            <a:off x="5216684" y="4371035"/>
            <a:ext cx="948690" cy="245110"/>
          </a:xfrm>
          <a:prstGeom prst="rect">
            <a:avLst/>
          </a:prstGeom>
        </p:spPr>
        <p:txBody>
          <a:bodyPr wrap="none">
            <a:spAutoFit/>
          </a:bodyPr>
          <a:lstStyle/>
          <a:p>
            <a:r>
              <a:rPr lang="en-US" altLang="zh-CN" sz="1000" b="1" dirty="0" err="1">
                <a:latin typeface="Times New Roman" panose="02020603050405020304" pitchFamily="18" charset="0"/>
                <a:ea typeface="黑体" panose="02010609060101010101" pitchFamily="49" charset="-122"/>
                <a:cs typeface="Times New Roman" panose="02020603050405020304" pitchFamily="18" charset="0"/>
              </a:rPr>
              <a:t>ShuffleNet</a:t>
            </a:r>
            <a:r>
              <a:rPr lang="en-US" altLang="zh-CN" sz="1000" b="1" dirty="0">
                <a:latin typeface="Times New Roman" panose="02020603050405020304" pitchFamily="18" charset="0"/>
                <a:ea typeface="黑体" panose="02010609060101010101" pitchFamily="49" charset="-122"/>
                <a:cs typeface="Times New Roman" panose="02020603050405020304" pitchFamily="18" charset="0"/>
              </a:rPr>
              <a:t> V1</a:t>
            </a:r>
            <a:endParaRPr lang="zh-CN" altLang="en-US" sz="10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3" name="图片 32"/>
          <p:cNvPicPr>
            <a:picLocks noChangeAspect="1"/>
          </p:cNvPicPr>
          <p:nvPr/>
        </p:nvPicPr>
        <p:blipFill rotWithShape="1">
          <a:blip r:embed="rId7"/>
          <a:srcRect t="5530" r="6994"/>
          <a:stretch>
            <a:fillRect/>
          </a:stretch>
        </p:blipFill>
        <p:spPr>
          <a:xfrm>
            <a:off x="8599805" y="3938270"/>
            <a:ext cx="2430145" cy="1444625"/>
          </a:xfrm>
          <a:prstGeom prst="rect">
            <a:avLst/>
          </a:prstGeom>
        </p:spPr>
      </p:pic>
      <p:sp>
        <p:nvSpPr>
          <p:cNvPr id="34" name="矩形 33"/>
          <p:cNvSpPr/>
          <p:nvPr/>
        </p:nvSpPr>
        <p:spPr>
          <a:xfrm>
            <a:off x="11122055" y="4489780"/>
            <a:ext cx="626745" cy="245110"/>
          </a:xfrm>
          <a:prstGeom prst="rect">
            <a:avLst/>
          </a:prstGeom>
        </p:spPr>
        <p:txBody>
          <a:bodyPr wrap="none">
            <a:spAutoFit/>
          </a:bodyPr>
          <a:lstStyle/>
          <a:p>
            <a:r>
              <a:rPr lang="en-US" altLang="zh-CN" sz="1000" b="1" dirty="0" err="1">
                <a:latin typeface="Times New Roman" panose="02020603050405020304" pitchFamily="18" charset="0"/>
                <a:ea typeface="黑体" panose="02010609060101010101" pitchFamily="49" charset="-122"/>
                <a:cs typeface="Times New Roman" panose="02020603050405020304" pitchFamily="18" charset="0"/>
              </a:rPr>
              <a:t>NASNet</a:t>
            </a:r>
            <a:endParaRPr lang="zh-CN" altLang="en-US" sz="10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5" name="图片 34"/>
          <p:cNvPicPr>
            <a:picLocks noChangeAspect="1"/>
          </p:cNvPicPr>
          <p:nvPr/>
        </p:nvPicPr>
        <p:blipFill>
          <a:blip r:embed="rId8"/>
          <a:stretch>
            <a:fillRect/>
          </a:stretch>
        </p:blipFill>
        <p:spPr>
          <a:xfrm>
            <a:off x="5813425" y="5327015"/>
            <a:ext cx="4253230" cy="1341120"/>
          </a:xfrm>
          <a:prstGeom prst="rect">
            <a:avLst/>
          </a:prstGeom>
        </p:spPr>
      </p:pic>
      <p:sp>
        <p:nvSpPr>
          <p:cNvPr id="36" name="矩形 35"/>
          <p:cNvSpPr/>
          <p:nvPr/>
        </p:nvSpPr>
        <p:spPr>
          <a:xfrm>
            <a:off x="10017144" y="5854893"/>
            <a:ext cx="734060" cy="368300"/>
          </a:xfrm>
          <a:prstGeom prst="rect">
            <a:avLst/>
          </a:prstGeom>
        </p:spPr>
        <p:txBody>
          <a:bodyPr wrap="none">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000" b="1" dirty="0" err="1">
                <a:latin typeface="Times New Roman" panose="02020603050405020304" pitchFamily="18" charset="0"/>
                <a:ea typeface="黑体" panose="02010609060101010101" pitchFamily="49" charset="-122"/>
                <a:cs typeface="Times New Roman" panose="02020603050405020304" pitchFamily="18" charset="0"/>
              </a:rPr>
              <a:t>MnasNet</a:t>
            </a:r>
            <a:endParaRPr lang="zh-CN" altLang="en-US" sz="1000" b="1"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5" name="直接连接符 24"/>
          <p:cNvCxnSpPr/>
          <p:nvPr/>
        </p:nvCxnSpPr>
        <p:spPr>
          <a:xfrm flipV="1">
            <a:off x="1099185" y="3760470"/>
            <a:ext cx="9994265" cy="6985"/>
          </a:xfrm>
          <a:prstGeom prst="line">
            <a:avLst/>
          </a:prstGeom>
          <a:ln w="3175"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945801" y="3476277"/>
            <a:ext cx="948690" cy="245110"/>
          </a:xfrm>
          <a:prstGeom prst="rect">
            <a:avLst/>
          </a:prstGeom>
        </p:spPr>
        <p:txBody>
          <a:bodyPr wrap="none">
            <a:spAutoFit/>
          </a:bodyPr>
          <a:lstStyle/>
          <a:p>
            <a:r>
              <a:rPr lang="zh-CN" altLang="en-US" sz="1000" b="1" dirty="0">
                <a:latin typeface="黑体" panose="02010609060101010101" pitchFamily="49" charset="-122"/>
                <a:ea typeface="黑体" panose="02010609060101010101" pitchFamily="49" charset="-122"/>
              </a:rPr>
              <a:t>元学习示意图</a:t>
            </a:r>
          </a:p>
        </p:txBody>
      </p:sp>
      <p:sp>
        <p:nvSpPr>
          <p:cNvPr id="38" name="矩形 37"/>
          <p:cNvSpPr/>
          <p:nvPr/>
        </p:nvSpPr>
        <p:spPr>
          <a:xfrm>
            <a:off x="8871826" y="2464774"/>
            <a:ext cx="1076325" cy="245110"/>
          </a:xfrm>
          <a:prstGeom prst="rect">
            <a:avLst/>
          </a:prstGeom>
        </p:spPr>
        <p:txBody>
          <a:bodyPr wrap="none">
            <a:spAutoFit/>
          </a:bodyPr>
          <a:lstStyle/>
          <a:p>
            <a:r>
              <a:rPr lang="zh-CN" altLang="en-US" sz="1000" b="1" dirty="0">
                <a:latin typeface="黑体" panose="02010609060101010101" pitchFamily="49" charset="-122"/>
                <a:ea typeface="黑体" panose="02010609060101010101" pitchFamily="49" charset="-122"/>
              </a:rPr>
              <a:t>迁移学习示意图</a:t>
            </a:r>
          </a:p>
        </p:txBody>
      </p:sp>
      <p:sp>
        <p:nvSpPr>
          <p:cNvPr id="3" name="矩形 2"/>
          <p:cNvSpPr/>
          <p:nvPr/>
        </p:nvSpPr>
        <p:spPr>
          <a:xfrm>
            <a:off x="6250605" y="2446584"/>
            <a:ext cx="1906871" cy="398780"/>
          </a:xfrm>
          <a:prstGeom prst="rect">
            <a:avLst/>
          </a:prstGeom>
        </p:spPr>
        <p:txBody>
          <a:bodyPr wrap="square">
            <a:spAutoFit/>
          </a:bodyPr>
          <a:lstStyle/>
          <a:p>
            <a:pPr algn="ctr"/>
            <a:r>
              <a:rPr lang="en-US" altLang="zh-CN" sz="1000" b="1" dirty="0">
                <a:latin typeface="黑体" panose="02010609060101010101" pitchFamily="49" charset="-122"/>
                <a:ea typeface="黑体" panose="02010609060101010101" pitchFamily="49" charset="-122"/>
              </a:rPr>
              <a:t>2017</a:t>
            </a:r>
            <a:r>
              <a:rPr lang="zh-CN" altLang="en-US" sz="1000" b="1" dirty="0">
                <a:latin typeface="黑体" panose="02010609060101010101" pitchFamily="49" charset="-122"/>
                <a:ea typeface="黑体" panose="02010609060101010101" pitchFamily="49" charset="-122"/>
              </a:rPr>
              <a:t>年谷歌大脑</a:t>
            </a:r>
            <a:r>
              <a:rPr lang="en-US" altLang="zh-CN" sz="1000" b="1" dirty="0">
                <a:latin typeface="黑体" panose="02010609060101010101" pitchFamily="49" charset="-122"/>
                <a:ea typeface="黑体" panose="02010609060101010101" pitchFamily="49" charset="-122"/>
              </a:rPr>
              <a:t>1370 </a:t>
            </a:r>
            <a:r>
              <a:rPr lang="zh-CN" altLang="en-US" sz="1000" b="1" dirty="0">
                <a:latin typeface="黑体" panose="02010609060101010101" pitchFamily="49" charset="-122"/>
                <a:ea typeface="黑体" panose="02010609060101010101" pitchFamily="49" charset="-122"/>
              </a:rPr>
              <a:t>亿参数超大规模神经网络</a:t>
            </a: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477561" y="200457"/>
            <a:ext cx="3230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网络规模选择</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5245" y="2094230"/>
            <a:ext cx="12254865" cy="4233545"/>
          </a:xfrm>
          <a:prstGeom prst="rect">
            <a:avLst/>
          </a:prstGeom>
        </p:spPr>
      </p:pic>
      <p:sp>
        <p:nvSpPr>
          <p:cNvPr id="6" name="矩形 5"/>
          <p:cNvSpPr/>
          <p:nvPr/>
        </p:nvSpPr>
        <p:spPr>
          <a:xfrm>
            <a:off x="423846" y="1565598"/>
            <a:ext cx="4371975" cy="398780"/>
          </a:xfrm>
          <a:prstGeom prst="rect">
            <a:avLst/>
          </a:prstGeom>
        </p:spPr>
        <p:txBody>
          <a:bodyPr wrap="none">
            <a:spAutoFit/>
          </a:bodyPr>
          <a:lstStyle/>
          <a:p>
            <a:pPr marL="342900" indent="-342900">
              <a:buFont typeface="Wingdings" panose="05000000000000000000" charset="0"/>
              <a:buChar char="n"/>
            </a:pP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AI</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加速芯片</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GPU</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FPGA</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ASIC</a:t>
            </a:r>
          </a:p>
        </p:txBody>
      </p:sp>
      <p:sp>
        <p:nvSpPr>
          <p:cNvPr id="7" name="矩形 6"/>
          <p:cNvSpPr/>
          <p:nvPr/>
        </p:nvSpPr>
        <p:spPr>
          <a:xfrm>
            <a:off x="5966212" y="1565598"/>
            <a:ext cx="5830570" cy="398780"/>
          </a:xfrm>
          <a:prstGeom prst="rect">
            <a:avLst/>
          </a:prstGeom>
        </p:spPr>
        <p:txBody>
          <a:bodyPr wrap="none">
            <a:spAutoFit/>
          </a:bodyPr>
          <a:lstStyle/>
          <a:p>
            <a:pPr marL="342900" indent="-342900">
              <a:buFont typeface="Wingdings" panose="05000000000000000000" charset="0"/>
              <a:buChar char="n"/>
            </a:pPr>
            <a:r>
              <a:rPr lang="zh-CN" altLang="en-US" sz="2000" b="1" dirty="0">
                <a:latin typeface="黑体" panose="02010609060101010101" pitchFamily="49" charset="-122"/>
                <a:ea typeface="黑体" panose="02010609060101010101" pitchFamily="49" charset="-122"/>
                <a:cs typeface="Times New Roman" panose="02020603050405020304" pitchFamily="18" charset="0"/>
              </a:rPr>
              <a:t>前沿性的研究：类脑芯片、可重构通用</a:t>
            </a:r>
            <a:r>
              <a:rPr lang="en-US" altLang="zh-CN" sz="2000" b="1" dirty="0">
                <a:latin typeface="黑体" panose="02010609060101010101" pitchFamily="49" charset="-122"/>
                <a:ea typeface="黑体" panose="02010609060101010101" pitchFamily="49" charset="-122"/>
                <a:cs typeface="Times New Roman" panose="02020603050405020304" pitchFamily="18" charset="0"/>
              </a:rPr>
              <a:t>AI</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芯片等</a:t>
            </a:r>
          </a:p>
        </p:txBody>
      </p:sp>
      <p:sp>
        <p:nvSpPr>
          <p:cNvPr id="9" name="矩形 8"/>
          <p:cNvSpPr/>
          <p:nvPr/>
        </p:nvSpPr>
        <p:spPr>
          <a:xfrm>
            <a:off x="4359618" y="6327529"/>
            <a:ext cx="2811093" cy="398780"/>
          </a:xfrm>
          <a:prstGeom prst="rect">
            <a:avLst/>
          </a:prstGeom>
          <a:noFill/>
        </p:spPr>
        <p:txBody>
          <a:bodyPr wrap="square">
            <a:spAutoFit/>
          </a:bodyPr>
          <a:lstStyle/>
          <a:p>
            <a:pPr algn="ctr"/>
            <a:r>
              <a:rPr lang="zh-CN" altLang="en-US" sz="2000" b="1"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人工智能芯片发展历程</a:t>
            </a:r>
            <a:endParaRPr lang="zh-CN" altLang="en-US" sz="2000" dirty="0">
              <a:solidFill>
                <a:schemeClr val="accent5">
                  <a:lumMod val="75000"/>
                </a:schemeClr>
              </a:solidFill>
            </a:endParaRPr>
          </a:p>
        </p:txBody>
      </p:sp>
      <p:cxnSp>
        <p:nvCxnSpPr>
          <p:cNvPr id="5" name="直接连接符 4"/>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985561" y="200457"/>
            <a:ext cx="2214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硬件实现</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rPr>
              <a:t>25</a:t>
            </a:fld>
            <a:endParaRPr kumimoji="1" lang="zh-CN" altLang="en-US">
              <a:solidFill>
                <a:prstClr val="black">
                  <a:tint val="75000"/>
                </a:prstClr>
              </a:solidFill>
            </a:endParaRPr>
          </a:p>
        </p:txBody>
      </p:sp>
      <p:graphicFrame>
        <p:nvGraphicFramePr>
          <p:cNvPr id="5" name="图表 4"/>
          <p:cNvGraphicFramePr/>
          <p:nvPr/>
        </p:nvGraphicFramePr>
        <p:xfrm>
          <a:off x="3225800" y="791332"/>
          <a:ext cx="777393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3727739" y="1317600"/>
            <a:ext cx="666991" cy="1015663"/>
          </a:xfrm>
          <a:prstGeom prst="rect">
            <a:avLst/>
          </a:prstGeom>
          <a:noFill/>
        </p:spPr>
        <p:txBody>
          <a:bodyPr wrap="square" rtlCol="0">
            <a:spAutoFit/>
          </a:bodyPr>
          <a:lstStyle/>
          <a:p>
            <a:r>
              <a:rPr lang="en-US" altLang="zh-CN" sz="6000" b="1" dirty="0">
                <a:solidFill>
                  <a:srgbClr val="43556C"/>
                </a:solidFill>
                <a:latin typeface="Times New Roman" panose="02020603050405020304" pitchFamily="18" charset="0"/>
                <a:cs typeface="Times New Roman" panose="02020603050405020304" pitchFamily="18" charset="0"/>
              </a:rPr>
              <a:t>1</a:t>
            </a:r>
            <a:endParaRPr lang="zh-CN" altLang="en-US" sz="6000" b="1" dirty="0">
              <a:solidFill>
                <a:srgbClr val="43556C"/>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4084752" y="2985967"/>
            <a:ext cx="666991" cy="1015663"/>
          </a:xfrm>
          <a:prstGeom prst="rect">
            <a:avLst/>
          </a:prstGeom>
          <a:noFill/>
        </p:spPr>
        <p:txBody>
          <a:bodyPr wrap="square" rtlCol="0">
            <a:spAutoFit/>
          </a:bodyPr>
          <a:lstStyle/>
          <a:p>
            <a:r>
              <a:rPr lang="en-US" altLang="zh-CN" sz="6000" b="1" dirty="0">
                <a:solidFill>
                  <a:srgbClr val="C00000"/>
                </a:solidFill>
                <a:latin typeface="Times New Roman" panose="02020603050405020304" pitchFamily="18" charset="0"/>
                <a:cs typeface="Times New Roman" panose="02020603050405020304" pitchFamily="18" charset="0"/>
              </a:rPr>
              <a:t>2</a:t>
            </a:r>
            <a:endParaRPr lang="zh-CN" altLang="en-US" sz="6000" b="1" dirty="0">
              <a:solidFill>
                <a:srgbClr val="C0000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3706726" y="4597983"/>
            <a:ext cx="666991" cy="1015663"/>
          </a:xfrm>
          <a:prstGeom prst="rect">
            <a:avLst/>
          </a:prstGeom>
          <a:noFill/>
        </p:spPr>
        <p:txBody>
          <a:bodyPr wrap="square" rtlCol="0">
            <a:spAutoFit/>
          </a:bodyPr>
          <a:lstStyle/>
          <a:p>
            <a:r>
              <a:rPr lang="en-US" altLang="zh-CN" sz="6000" b="1" dirty="0">
                <a:solidFill>
                  <a:srgbClr val="43556C"/>
                </a:solidFill>
                <a:latin typeface="Times New Roman" panose="02020603050405020304" pitchFamily="18" charset="0"/>
                <a:cs typeface="Times New Roman" panose="02020603050405020304" pitchFamily="18" charset="0"/>
              </a:rPr>
              <a:t>3</a:t>
            </a:r>
            <a:endParaRPr lang="zh-CN" altLang="en-US" sz="6000" b="1" dirty="0">
              <a:solidFill>
                <a:srgbClr val="43556C"/>
              </a:solidFill>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8776" r="29942"/>
          <a:stretch>
            <a:fillRect/>
          </a:stretch>
        </p:blipFill>
        <p:spPr bwMode="auto">
          <a:xfrm>
            <a:off x="337895" y="2053522"/>
            <a:ext cx="2837874" cy="2894285"/>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26</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48826" y="200457"/>
            <a:ext cx="4288353" cy="707886"/>
          </a:xfrm>
          <a:prstGeom prst="rect">
            <a:avLst/>
          </a:prstGeom>
          <a:solidFill>
            <a:schemeClr val="bg1"/>
          </a:solidFill>
        </p:spPr>
        <p:txBody>
          <a:bodyPr wrap="none" rtlCol="0">
            <a:spAutoFit/>
          </a:bodyPr>
          <a:lstStyle/>
          <a:p>
            <a:pPr algn="ct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人工智能应用领域</a:t>
            </a:r>
          </a:p>
        </p:txBody>
      </p:sp>
      <p:sp>
        <p:nvSpPr>
          <p:cNvPr id="2" name="矩形 1"/>
          <p:cNvSpPr/>
          <p:nvPr/>
        </p:nvSpPr>
        <p:spPr>
          <a:xfrm>
            <a:off x="730154" y="1217472"/>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950759" y="1217472"/>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171364" y="1217472"/>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7391969" y="1217472"/>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9612572" y="1217472"/>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730154" y="3853764"/>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950759" y="3853764"/>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5171364" y="3853764"/>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7391969" y="3853764"/>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9612572" y="3853764"/>
            <a:ext cx="1849272" cy="2232000"/>
          </a:xfrm>
          <a:prstGeom prst="rect">
            <a:avLst/>
          </a:prstGeom>
          <a:solidFill>
            <a:schemeClr val="bg1"/>
          </a:solidFill>
          <a:ln w="1905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30154" y="1258416"/>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智能制造领域</a:t>
            </a:r>
          </a:p>
        </p:txBody>
      </p:sp>
      <p:sp>
        <p:nvSpPr>
          <p:cNvPr id="98" name="文本框 97"/>
          <p:cNvSpPr txBox="1"/>
          <p:nvPr/>
        </p:nvSpPr>
        <p:spPr>
          <a:xfrm>
            <a:off x="7391969" y="1258416"/>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智能教育领域</a:t>
            </a:r>
          </a:p>
        </p:txBody>
      </p:sp>
      <p:sp>
        <p:nvSpPr>
          <p:cNvPr id="99" name="文本框 98"/>
          <p:cNvSpPr txBox="1"/>
          <p:nvPr/>
        </p:nvSpPr>
        <p:spPr>
          <a:xfrm>
            <a:off x="2950759" y="1258416"/>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智能农业领域</a:t>
            </a:r>
          </a:p>
        </p:txBody>
      </p:sp>
      <p:sp>
        <p:nvSpPr>
          <p:cNvPr id="100" name="文本框 99"/>
          <p:cNvSpPr txBox="1"/>
          <p:nvPr/>
        </p:nvSpPr>
        <p:spPr>
          <a:xfrm>
            <a:off x="5171364" y="1258416"/>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智能医疗领域</a:t>
            </a:r>
          </a:p>
        </p:txBody>
      </p:sp>
      <p:sp>
        <p:nvSpPr>
          <p:cNvPr id="101" name="文本框 100"/>
          <p:cNvSpPr txBox="1"/>
          <p:nvPr/>
        </p:nvSpPr>
        <p:spPr>
          <a:xfrm>
            <a:off x="9612572" y="1258416"/>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智能业务领域</a:t>
            </a:r>
          </a:p>
        </p:txBody>
      </p:sp>
      <p:sp>
        <p:nvSpPr>
          <p:cNvPr id="102" name="文本框 101"/>
          <p:cNvSpPr txBox="1"/>
          <p:nvPr/>
        </p:nvSpPr>
        <p:spPr>
          <a:xfrm>
            <a:off x="730154" y="3900581"/>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智能能源领域</a:t>
            </a:r>
          </a:p>
        </p:txBody>
      </p:sp>
      <p:sp>
        <p:nvSpPr>
          <p:cNvPr id="103" name="文本框 102"/>
          <p:cNvSpPr txBox="1"/>
          <p:nvPr/>
        </p:nvSpPr>
        <p:spPr>
          <a:xfrm>
            <a:off x="7391969" y="3900581"/>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智能家居领域</a:t>
            </a:r>
          </a:p>
        </p:txBody>
      </p:sp>
      <p:sp>
        <p:nvSpPr>
          <p:cNvPr id="104" name="文本框 103"/>
          <p:cNvSpPr txBox="1"/>
          <p:nvPr/>
        </p:nvSpPr>
        <p:spPr>
          <a:xfrm>
            <a:off x="2950759" y="3900581"/>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智能物流领域</a:t>
            </a:r>
          </a:p>
        </p:txBody>
      </p:sp>
      <p:sp>
        <p:nvSpPr>
          <p:cNvPr id="105" name="文本框 104"/>
          <p:cNvSpPr txBox="1"/>
          <p:nvPr/>
        </p:nvSpPr>
        <p:spPr>
          <a:xfrm>
            <a:off x="5171364" y="3900581"/>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智能金融领域</a:t>
            </a:r>
          </a:p>
        </p:txBody>
      </p:sp>
      <p:sp>
        <p:nvSpPr>
          <p:cNvPr id="106" name="文本框 105"/>
          <p:cNvSpPr txBox="1"/>
          <p:nvPr/>
        </p:nvSpPr>
        <p:spPr>
          <a:xfrm>
            <a:off x="9612572" y="3900581"/>
            <a:ext cx="1849272" cy="369332"/>
          </a:xfrm>
          <a:prstGeom prst="rect">
            <a:avLst/>
          </a:prstGeom>
          <a:noFill/>
        </p:spPr>
        <p:txBody>
          <a:bodyPr wrap="square" rtlCol="0">
            <a:spAutoFit/>
          </a:bodyPr>
          <a:lstStyle/>
          <a:p>
            <a:pPr algn="ctr"/>
            <a:r>
              <a:rPr lang="zh-CN" altLang="en-US" b="1" dirty="0">
                <a:solidFill>
                  <a:srgbClr val="43556C"/>
                </a:solidFill>
                <a:latin typeface="微软雅黑" panose="020B0503020204020204" pitchFamily="34" charset="-122"/>
                <a:ea typeface="微软雅黑" panose="020B0503020204020204" pitchFamily="34" charset="-122"/>
              </a:rPr>
              <a:t>智能游戏领域</a:t>
            </a:r>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027" t="2" r="27809"/>
          <a:stretch>
            <a:fillRect/>
          </a:stretch>
        </p:blipFill>
        <p:spPr bwMode="auto">
          <a:xfrm>
            <a:off x="871389" y="1664672"/>
            <a:ext cx="1566802" cy="1701059"/>
          </a:xfrm>
          <a:prstGeom prst="rect">
            <a:avLst/>
          </a:prstGeom>
          <a:noFill/>
          <a:ln>
            <a:solidFill>
              <a:srgbClr val="43556C"/>
            </a:solidFill>
          </a:ln>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8" t="1126" r="34553"/>
          <a:stretch>
            <a:fillRect/>
          </a:stretch>
        </p:blipFill>
        <p:spPr bwMode="auto">
          <a:xfrm>
            <a:off x="3091994" y="1664672"/>
            <a:ext cx="1566802" cy="1701059"/>
          </a:xfrm>
          <a:prstGeom prst="rect">
            <a:avLst/>
          </a:prstGeom>
          <a:noFill/>
          <a:ln>
            <a:solidFill>
              <a:srgbClr val="43556C"/>
            </a:solidFill>
          </a:ln>
          <a:extLst>
            <a:ext uri="{909E8E84-426E-40DD-AFC4-6F175D3DCCD1}">
              <a14:hiddenFill xmlns:a14="http://schemas.microsoft.com/office/drawing/2010/main">
                <a:solidFill>
                  <a:srgbClr val="FFFFFF"/>
                </a:solidFill>
              </a14:hiddenFill>
            </a:ext>
          </a:extLst>
        </p:spPr>
      </p:pic>
      <p:pic>
        <p:nvPicPr>
          <p:cNvPr id="7174"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80" r="23810"/>
          <a:stretch>
            <a:fillRect/>
          </a:stretch>
        </p:blipFill>
        <p:spPr bwMode="auto">
          <a:xfrm>
            <a:off x="5312598" y="1669378"/>
            <a:ext cx="1566803" cy="1696353"/>
          </a:xfrm>
          <a:prstGeom prst="rect">
            <a:avLst/>
          </a:prstGeom>
          <a:noFill/>
          <a:ln>
            <a:solidFill>
              <a:srgbClr val="43556C"/>
            </a:solidFill>
          </a:ln>
          <a:extLst>
            <a:ext uri="{909E8E84-426E-40DD-AFC4-6F175D3DCCD1}">
              <a14:hiddenFill xmlns:a14="http://schemas.microsoft.com/office/drawing/2010/main">
                <a:solidFill>
                  <a:srgbClr val="FFFFFF"/>
                </a:solidFill>
              </a14:hiddenFill>
            </a:ext>
          </a:extLst>
        </p:spPr>
      </p:pic>
      <p:pic>
        <p:nvPicPr>
          <p:cNvPr id="7176"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l="14554" t="582" r="24042"/>
          <a:stretch>
            <a:fillRect/>
          </a:stretch>
        </p:blipFill>
        <p:spPr bwMode="auto">
          <a:xfrm>
            <a:off x="7533203" y="1669378"/>
            <a:ext cx="1566803" cy="1691165"/>
          </a:xfrm>
          <a:prstGeom prst="rect">
            <a:avLst/>
          </a:prstGeom>
          <a:noFill/>
          <a:ln>
            <a:solidFill>
              <a:srgbClr val="43556C"/>
            </a:solidFill>
          </a:ln>
          <a:extLst>
            <a:ext uri="{909E8E84-426E-40DD-AFC4-6F175D3DCCD1}">
              <a14:hiddenFill xmlns:a14="http://schemas.microsoft.com/office/drawing/2010/main">
                <a:solidFill>
                  <a:srgbClr val="FFFFFF"/>
                </a:solidFill>
              </a14:hiddenFill>
            </a:ext>
          </a:extLst>
        </p:spPr>
      </p:pic>
      <p:pic>
        <p:nvPicPr>
          <p:cNvPr id="7178"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6997" y="1653869"/>
            <a:ext cx="1566803" cy="1722182"/>
          </a:xfrm>
          <a:prstGeom prst="rect">
            <a:avLst/>
          </a:prstGeom>
          <a:noFill/>
          <a:ln>
            <a:solidFill>
              <a:srgbClr val="43556C"/>
            </a:solidFill>
          </a:ln>
          <a:extLst>
            <a:ext uri="{909E8E84-426E-40DD-AFC4-6F175D3DCCD1}">
              <a14:hiddenFill xmlns:a14="http://schemas.microsoft.com/office/drawing/2010/main">
                <a:solidFill>
                  <a:srgbClr val="FFFFFF"/>
                </a:solidFill>
              </a14:hiddenFill>
            </a:ext>
          </a:extLst>
        </p:spPr>
      </p:pic>
      <p:pic>
        <p:nvPicPr>
          <p:cNvPr id="7180" name="Picture 1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4629"/>
          <a:stretch>
            <a:fillRect/>
          </a:stretch>
        </p:blipFill>
        <p:spPr bwMode="auto">
          <a:xfrm>
            <a:off x="857632" y="4269913"/>
            <a:ext cx="1580559" cy="1722562"/>
          </a:xfrm>
          <a:prstGeom prst="rect">
            <a:avLst/>
          </a:prstGeom>
          <a:noFill/>
          <a:ln>
            <a:solidFill>
              <a:srgbClr val="43556C"/>
            </a:solidFill>
          </a:ln>
          <a:extLst>
            <a:ext uri="{909E8E84-426E-40DD-AFC4-6F175D3DCCD1}">
              <a14:hiddenFill xmlns:a14="http://schemas.microsoft.com/office/drawing/2010/main">
                <a:solidFill>
                  <a:srgbClr val="FFFFFF"/>
                </a:solidFill>
              </a14:hiddenFill>
            </a:ext>
          </a:extLst>
        </p:spPr>
      </p:pic>
      <p:pic>
        <p:nvPicPr>
          <p:cNvPr id="7182" name="Picture 1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2568" r="22567"/>
          <a:stretch>
            <a:fillRect/>
          </a:stretch>
        </p:blipFill>
        <p:spPr bwMode="auto">
          <a:xfrm>
            <a:off x="3091994" y="4269913"/>
            <a:ext cx="1580560" cy="1722562"/>
          </a:xfrm>
          <a:prstGeom prst="rect">
            <a:avLst/>
          </a:prstGeom>
          <a:noFill/>
          <a:ln>
            <a:solidFill>
              <a:srgbClr val="43556C"/>
            </a:solid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5312598" y="4269911"/>
            <a:ext cx="1580560" cy="1722562"/>
          </a:xfrm>
          <a:prstGeom prst="rect">
            <a:avLst/>
          </a:prstGeom>
          <a:solidFill>
            <a:schemeClr val="bg1"/>
          </a:solidFill>
          <a:ln>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84"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79240" y="4324582"/>
            <a:ext cx="1227521" cy="1613222"/>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3313" r="11429"/>
          <a:stretch>
            <a:fillRect/>
          </a:stretch>
        </p:blipFill>
        <p:spPr bwMode="auto">
          <a:xfrm>
            <a:off x="7519446" y="4258944"/>
            <a:ext cx="1580560" cy="1733529"/>
          </a:xfrm>
          <a:prstGeom prst="rect">
            <a:avLst/>
          </a:prstGeom>
          <a:noFill/>
          <a:ln>
            <a:solidFill>
              <a:srgbClr val="43556C"/>
            </a:solidFill>
          </a:ln>
          <a:extLst>
            <a:ext uri="{909E8E84-426E-40DD-AFC4-6F175D3DCCD1}">
              <a14:hiddenFill xmlns:a14="http://schemas.microsoft.com/office/drawing/2010/main">
                <a:solidFill>
                  <a:srgbClr val="FFFFFF"/>
                </a:solidFill>
              </a14:hiddenFill>
            </a:ext>
          </a:extLst>
        </p:spPr>
      </p:pic>
      <p:pic>
        <p:nvPicPr>
          <p:cNvPr id="7188" name="Picture 20"/>
          <p:cNvPicPr>
            <a:picLocks noChangeAspect="1" noChangeArrowheads="1"/>
          </p:cNvPicPr>
          <p:nvPr/>
        </p:nvPicPr>
        <p:blipFill rotWithShape="1">
          <a:blip r:embed="rId11">
            <a:extLst>
              <a:ext uri="{28A0092B-C50C-407E-A947-70E740481C1C}">
                <a14:useLocalDpi xmlns:a14="http://schemas.microsoft.com/office/drawing/2010/main" val="0"/>
              </a:ext>
            </a:extLst>
          </a:blip>
          <a:srcRect l="8202" r="40954"/>
          <a:stretch>
            <a:fillRect/>
          </a:stretch>
        </p:blipFill>
        <p:spPr bwMode="auto">
          <a:xfrm>
            <a:off x="9745278" y="4247273"/>
            <a:ext cx="1580560" cy="1745201"/>
          </a:xfrm>
          <a:prstGeom prst="rect">
            <a:avLst/>
          </a:prstGeom>
          <a:noFill/>
          <a:ln>
            <a:solidFill>
              <a:srgbClr val="43556C"/>
            </a:solidFill>
          </a:ln>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76141" y="3932466"/>
            <a:ext cx="3202109" cy="17291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6313" y="3932466"/>
            <a:ext cx="3212760" cy="17291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458727" y="3932466"/>
            <a:ext cx="3069478" cy="1729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572627" y="1336698"/>
            <a:ext cx="3165926" cy="18574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003147" y="1336697"/>
            <a:ext cx="3165926" cy="18574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464305" y="1292670"/>
            <a:ext cx="3076707" cy="1901527"/>
          </a:xfrm>
          <a:prstGeom prst="rect">
            <a:avLst/>
          </a:prstGeom>
          <a:solidFill>
            <a:srgbClr val="EBEBED"/>
          </a:solidFill>
          <a:ln>
            <a:solidFill>
              <a:srgbClr val="EBEB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27</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人工智能典型应用</a:t>
            </a:r>
          </a:p>
        </p:txBody>
      </p:sp>
      <p:sp>
        <p:nvSpPr>
          <p:cNvPr id="107" name="文本框 106"/>
          <p:cNvSpPr txBox="1"/>
          <p:nvPr/>
        </p:nvSpPr>
        <p:spPr>
          <a:xfrm>
            <a:off x="375968" y="2151727"/>
            <a:ext cx="595001" cy="2554545"/>
          </a:xfrm>
          <a:prstGeom prst="rect">
            <a:avLst/>
          </a:prstGeom>
          <a:solidFill>
            <a:srgbClr val="43556C"/>
          </a:solidFill>
        </p:spPr>
        <p:txBody>
          <a:bodyPr wrap="square">
            <a:spAutoFit/>
          </a:bodyPr>
          <a:lstStyle/>
          <a:p>
            <a:pPr algn="ctr"/>
            <a:r>
              <a:rPr kumimoji="1"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计算机视觉</a:t>
            </a:r>
          </a:p>
        </p:txBody>
      </p:sp>
      <p:sp>
        <p:nvSpPr>
          <p:cNvPr id="109" name="文本框 108"/>
          <p:cNvSpPr txBox="1"/>
          <p:nvPr/>
        </p:nvSpPr>
        <p:spPr>
          <a:xfrm>
            <a:off x="6010242" y="3327354"/>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无人驾驶</a:t>
            </a:r>
          </a:p>
        </p:txBody>
      </p:sp>
      <p:sp>
        <p:nvSpPr>
          <p:cNvPr id="111" name="文本框 110"/>
          <p:cNvSpPr txBox="1"/>
          <p:nvPr/>
        </p:nvSpPr>
        <p:spPr>
          <a:xfrm>
            <a:off x="2500500" y="3283331"/>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人脸识别</a:t>
            </a:r>
          </a:p>
        </p:txBody>
      </p:sp>
      <p:sp>
        <p:nvSpPr>
          <p:cNvPr id="113" name="文本框 112"/>
          <p:cNvSpPr txBox="1"/>
          <p:nvPr/>
        </p:nvSpPr>
        <p:spPr>
          <a:xfrm>
            <a:off x="2500500" y="5838979"/>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目标检测</a:t>
            </a:r>
          </a:p>
        </p:txBody>
      </p:sp>
      <p:sp>
        <p:nvSpPr>
          <p:cNvPr id="115" name="文本框 114"/>
          <p:cNvSpPr txBox="1"/>
          <p:nvPr/>
        </p:nvSpPr>
        <p:spPr>
          <a:xfrm>
            <a:off x="6010242" y="5881115"/>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语义分割</a:t>
            </a:r>
          </a:p>
        </p:txBody>
      </p:sp>
      <p:sp>
        <p:nvSpPr>
          <p:cNvPr id="117" name="文本框 116"/>
          <p:cNvSpPr txBox="1"/>
          <p:nvPr/>
        </p:nvSpPr>
        <p:spPr>
          <a:xfrm>
            <a:off x="9494700" y="3299775"/>
            <a:ext cx="1338828"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扫地机器人</a:t>
            </a:r>
          </a:p>
        </p:txBody>
      </p:sp>
      <p:sp>
        <p:nvSpPr>
          <p:cNvPr id="119" name="文本框 118"/>
          <p:cNvSpPr txBox="1"/>
          <p:nvPr/>
        </p:nvSpPr>
        <p:spPr>
          <a:xfrm>
            <a:off x="9610116" y="5868647"/>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风格迁移</a:t>
            </a:r>
          </a:p>
        </p:txBody>
      </p:sp>
      <p:pic>
        <p:nvPicPr>
          <p:cNvPr id="1026" name="Picture 2"/>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471535" y="1381650"/>
            <a:ext cx="3069477" cy="1729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71388" y="3859881"/>
            <a:ext cx="3879173" cy="1913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l="11449" r="11449"/>
          <a:stretch>
            <a:fillRect/>
          </a:stretch>
        </p:blipFill>
        <p:spPr>
          <a:xfrm>
            <a:off x="496812" y="1161980"/>
            <a:ext cx="3249675" cy="2138494"/>
          </a:xfrm>
          <a:prstGeom prst="rect">
            <a:avLst/>
          </a:prstGeom>
          <a:ln>
            <a:solidFill>
              <a:schemeClr val="tx1"/>
            </a:solidFill>
          </a:ln>
        </p:spPr>
      </p:pic>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28</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人工智能典型应用</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2828" y="1152769"/>
            <a:ext cx="3612219" cy="2156916"/>
          </a:xfrm>
          <a:prstGeom prst="rect">
            <a:avLst/>
          </a:prstGeom>
          <a:ln>
            <a:solidFill>
              <a:schemeClr val="tx1"/>
            </a:solidFill>
          </a:ln>
        </p:spPr>
      </p:pic>
      <p:sp>
        <p:nvSpPr>
          <p:cNvPr id="26" name="文本框 25"/>
          <p:cNvSpPr txBox="1"/>
          <p:nvPr/>
        </p:nvSpPr>
        <p:spPr>
          <a:xfrm>
            <a:off x="721474" y="3289670"/>
            <a:ext cx="2800350"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法医学</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颅面重建</a:t>
            </a:r>
          </a:p>
        </p:txBody>
      </p:sp>
      <p:sp>
        <p:nvSpPr>
          <p:cNvPr id="27" name="文本框 26"/>
          <p:cNvSpPr txBox="1"/>
          <p:nvPr/>
        </p:nvSpPr>
        <p:spPr>
          <a:xfrm>
            <a:off x="4589359" y="3336788"/>
            <a:ext cx="233915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白内障辅助诊断系统</a:t>
            </a:r>
          </a:p>
        </p:txBody>
      </p:sp>
      <p:grpSp>
        <p:nvGrpSpPr>
          <p:cNvPr id="2" name="组合 1"/>
          <p:cNvGrpSpPr/>
          <p:nvPr/>
        </p:nvGrpSpPr>
        <p:grpSpPr>
          <a:xfrm>
            <a:off x="3283205" y="6242594"/>
            <a:ext cx="5625589" cy="642457"/>
            <a:chOff x="3405768" y="6209464"/>
            <a:chExt cx="5625589" cy="642457"/>
          </a:xfrm>
        </p:grpSpPr>
        <p:sp>
          <p:nvSpPr>
            <p:cNvPr id="28" name="标题 1"/>
            <p:cNvSpPr txBox="1"/>
            <p:nvPr/>
          </p:nvSpPr>
          <p:spPr>
            <a:xfrm>
              <a:off x="4674567" y="6209464"/>
              <a:ext cx="4356790" cy="6424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四川大学数据智能与计算艺术实验室</a:t>
              </a:r>
            </a:p>
          </p:txBody>
        </p:sp>
        <p:pic>
          <p:nvPicPr>
            <p:cNvPr id="10" name="图片 9"/>
            <p:cNvPicPr>
              <a:picLocks noChangeAspect="1"/>
            </p:cNvPicPr>
            <p:nvPr/>
          </p:nvPicPr>
          <p:blipFill>
            <a:blip r:embed="rId4">
              <a:clrChange>
                <a:clrFrom>
                  <a:srgbClr val="FFFFFF"/>
                </a:clrFrom>
                <a:clrTo>
                  <a:srgbClr val="FFFFFF">
                    <a:alpha val="0"/>
                  </a:srgbClr>
                </a:clrTo>
              </a:clrChange>
            </a:blip>
            <a:srcRect/>
            <a:stretch>
              <a:fillRect/>
            </a:stretch>
          </p:blipFill>
          <p:spPr>
            <a:xfrm>
              <a:off x="3405768" y="6215817"/>
              <a:ext cx="1295539" cy="583095"/>
            </a:xfrm>
            <a:prstGeom prst="rect">
              <a:avLst/>
            </a:prstGeom>
          </p:spPr>
        </p:pic>
      </p:grpSp>
      <p:pic>
        <p:nvPicPr>
          <p:cNvPr id="11" name="图片 10"/>
          <p:cNvPicPr>
            <a:picLocks noChangeAspect="1"/>
          </p:cNvPicPr>
          <p:nvPr/>
        </p:nvPicPr>
        <p:blipFill>
          <a:blip r:embed="rId5"/>
          <a:stretch>
            <a:fillRect/>
          </a:stretch>
        </p:blipFill>
        <p:spPr>
          <a:xfrm>
            <a:off x="7771388" y="1141310"/>
            <a:ext cx="3879173" cy="2179834"/>
          </a:xfrm>
          <a:prstGeom prst="rect">
            <a:avLst/>
          </a:prstGeom>
          <a:ln>
            <a:solidFill>
              <a:schemeClr val="tx1"/>
            </a:solidFill>
          </a:ln>
        </p:spPr>
      </p:pic>
      <p:sp>
        <p:nvSpPr>
          <p:cNvPr id="12" name="文本框 11"/>
          <p:cNvSpPr txBox="1"/>
          <p:nvPr/>
        </p:nvSpPr>
        <p:spPr>
          <a:xfrm>
            <a:off x="7996049" y="3332624"/>
            <a:ext cx="325397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锆合金高温氧化组织的自动识别</a:t>
            </a: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812" y="3859881"/>
            <a:ext cx="3249675" cy="1913643"/>
          </a:xfrm>
          <a:prstGeom prst="rect">
            <a:avLst/>
          </a:prstGeom>
          <a:ln>
            <a:solidFill>
              <a:schemeClr val="tx1"/>
            </a:solidFill>
          </a:ln>
        </p:spPr>
      </p:pic>
      <p:sp>
        <p:nvSpPr>
          <p:cNvPr id="16" name="文本框 15"/>
          <p:cNvSpPr txBox="1"/>
          <p:nvPr/>
        </p:nvSpPr>
        <p:spPr>
          <a:xfrm>
            <a:off x="721474" y="5765477"/>
            <a:ext cx="280035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设备表面缺陷检测</a:t>
            </a:r>
          </a:p>
        </p:txBody>
      </p:sp>
      <p:sp>
        <p:nvSpPr>
          <p:cNvPr id="17" name="文本框 16"/>
          <p:cNvSpPr txBox="1"/>
          <p:nvPr/>
        </p:nvSpPr>
        <p:spPr>
          <a:xfrm>
            <a:off x="4589359" y="5812595"/>
            <a:ext cx="233915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高原鼠洞识别</a:t>
            </a:r>
          </a:p>
        </p:txBody>
      </p:sp>
      <p:sp>
        <p:nvSpPr>
          <p:cNvPr id="18" name="文本框 17"/>
          <p:cNvSpPr txBox="1"/>
          <p:nvPr/>
        </p:nvSpPr>
        <p:spPr>
          <a:xfrm>
            <a:off x="7996049" y="5808431"/>
            <a:ext cx="325397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雷达干扰信号辨识</a:t>
            </a:r>
          </a:p>
        </p:txBody>
      </p:sp>
      <p:pic>
        <p:nvPicPr>
          <p:cNvPr id="20" name="图片 19"/>
          <p:cNvPicPr>
            <a:picLocks noChangeAspect="1"/>
          </p:cNvPicPr>
          <p:nvPr/>
        </p:nvPicPr>
        <p:blipFill>
          <a:blip r:embed="rId7"/>
          <a:stretch>
            <a:fillRect/>
          </a:stretch>
        </p:blipFill>
        <p:spPr>
          <a:xfrm>
            <a:off x="3952828" y="3859882"/>
            <a:ext cx="3612219" cy="1913642"/>
          </a:xfrm>
          <a:prstGeom prst="rect">
            <a:avLst/>
          </a:prstGeom>
          <a:ln>
            <a:solidFill>
              <a:schemeClr val="tx1"/>
            </a:solidFill>
          </a:ln>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2123" y="3880545"/>
            <a:ext cx="2991678" cy="1832278"/>
          </a:xfrm>
          <a:prstGeom prst="rect">
            <a:avLst/>
          </a:prstGeom>
          <a:ln>
            <a:noFill/>
          </a:ln>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65042" y="3846430"/>
            <a:ext cx="3180585" cy="197911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4989970" y="1285130"/>
            <a:ext cx="3116410" cy="1922180"/>
            <a:chOff x="4989970" y="1285130"/>
            <a:chExt cx="3116410" cy="1922180"/>
          </a:xfrm>
        </p:grpSpPr>
        <p:pic>
          <p:nvPicPr>
            <p:cNvPr id="10252"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9970" y="1285130"/>
              <a:ext cx="3116410" cy="192218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7349070" y="2838734"/>
              <a:ext cx="749909" cy="328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5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651" y="1270950"/>
            <a:ext cx="3095832" cy="19288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461383" y="3846430"/>
            <a:ext cx="3074008" cy="1903415"/>
          </a:xfrm>
          <a:prstGeom prst="rect">
            <a:avLst/>
          </a:prstGeom>
          <a:noFill/>
          <a:extLst>
            <a:ext uri="{909E8E84-426E-40DD-AFC4-6F175D3DCCD1}">
              <a14:hiddenFill xmlns:a14="http://schemas.microsoft.com/office/drawing/2010/main">
                <a:solidFill>
                  <a:srgbClr val="FFFFFF"/>
                </a:solidFill>
              </a14:hiddenFill>
            </a:ext>
          </a:extLst>
        </p:spPr>
      </p:pic>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29</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人工智能典型应用</a:t>
            </a:r>
          </a:p>
        </p:txBody>
      </p:sp>
      <p:sp>
        <p:nvSpPr>
          <p:cNvPr id="107" name="文本框 106"/>
          <p:cNvSpPr txBox="1"/>
          <p:nvPr/>
        </p:nvSpPr>
        <p:spPr>
          <a:xfrm>
            <a:off x="381753" y="1905506"/>
            <a:ext cx="595001" cy="3046095"/>
          </a:xfrm>
          <a:prstGeom prst="rect">
            <a:avLst/>
          </a:prstGeom>
          <a:solidFill>
            <a:srgbClr val="43556C"/>
          </a:solidFill>
        </p:spPr>
        <p:txBody>
          <a:bodyPr wrap="square">
            <a:spAutoFit/>
          </a:bodyPr>
          <a:lstStyle/>
          <a:p>
            <a:pPr lvl="0" algn="ctr">
              <a:buClrTx/>
              <a:buSzTx/>
              <a:buFontTx/>
            </a:pPr>
            <a:r>
              <a:rPr kumimoji="1"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自然语言处理</a:t>
            </a:r>
          </a:p>
        </p:txBody>
      </p:sp>
      <p:sp>
        <p:nvSpPr>
          <p:cNvPr id="109" name="文本框 108"/>
          <p:cNvSpPr txBox="1"/>
          <p:nvPr/>
        </p:nvSpPr>
        <p:spPr>
          <a:xfrm>
            <a:off x="5779410" y="3327354"/>
            <a:ext cx="1569660"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文本风格迁移</a:t>
            </a:r>
          </a:p>
        </p:txBody>
      </p:sp>
      <p:sp>
        <p:nvSpPr>
          <p:cNvPr id="111" name="文本框 110"/>
          <p:cNvSpPr txBox="1"/>
          <p:nvPr/>
        </p:nvSpPr>
        <p:spPr>
          <a:xfrm>
            <a:off x="2244996" y="3288898"/>
            <a:ext cx="1569660"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自动文本生成</a:t>
            </a:r>
          </a:p>
        </p:txBody>
      </p:sp>
      <p:sp>
        <p:nvSpPr>
          <p:cNvPr id="113" name="文本框 112"/>
          <p:cNvSpPr txBox="1"/>
          <p:nvPr/>
        </p:nvSpPr>
        <p:spPr>
          <a:xfrm>
            <a:off x="2500500" y="5838979"/>
            <a:ext cx="1338828"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聊天机器人</a:t>
            </a:r>
          </a:p>
        </p:txBody>
      </p:sp>
      <p:sp>
        <p:nvSpPr>
          <p:cNvPr id="115" name="文本框 114"/>
          <p:cNvSpPr txBox="1"/>
          <p:nvPr/>
        </p:nvSpPr>
        <p:spPr>
          <a:xfrm>
            <a:off x="6010242" y="5881115"/>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定向广告</a:t>
            </a:r>
          </a:p>
        </p:txBody>
      </p:sp>
      <p:sp>
        <p:nvSpPr>
          <p:cNvPr id="117" name="文本框 116"/>
          <p:cNvSpPr txBox="1"/>
          <p:nvPr/>
        </p:nvSpPr>
        <p:spPr>
          <a:xfrm>
            <a:off x="9494700" y="3299775"/>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机器翻译</a:t>
            </a:r>
          </a:p>
        </p:txBody>
      </p:sp>
      <p:sp>
        <p:nvSpPr>
          <p:cNvPr id="119" name="文本框 118"/>
          <p:cNvSpPr txBox="1"/>
          <p:nvPr/>
        </p:nvSpPr>
        <p:spPr>
          <a:xfrm>
            <a:off x="9379284" y="5875243"/>
            <a:ext cx="1569660"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电子邮件过滤</a:t>
            </a:r>
          </a:p>
        </p:txBody>
      </p:sp>
      <p:pic>
        <p:nvPicPr>
          <p:cNvPr id="8" name="图片 7"/>
          <p:cNvPicPr>
            <a:picLocks noChangeAspect="1"/>
          </p:cNvPicPr>
          <p:nvPr/>
        </p:nvPicPr>
        <p:blipFill>
          <a:blip r:embed="rId6"/>
          <a:stretch>
            <a:fillRect/>
          </a:stretch>
        </p:blipFill>
        <p:spPr>
          <a:xfrm>
            <a:off x="8608913" y="1500838"/>
            <a:ext cx="3107691" cy="1605259"/>
          </a:xfrm>
          <a:prstGeom prst="rect">
            <a:avLst/>
          </a:prstGeom>
        </p:spPr>
      </p:pic>
      <p:pic>
        <p:nvPicPr>
          <p:cNvPr id="1024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8526" y="3857182"/>
            <a:ext cx="3090453" cy="19223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566493" y="1277591"/>
            <a:ext cx="3180584" cy="1922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332172" y="952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7" name="矩形 26"/>
          <p:cNvSpPr/>
          <p:nvPr/>
        </p:nvSpPr>
        <p:spPr>
          <a:xfrm>
            <a:off x="466090" y="1254760"/>
            <a:ext cx="10958830" cy="70675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MapReduce</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575" y="2269490"/>
            <a:ext cx="5356225" cy="4023360"/>
          </a:xfrm>
          <a:prstGeom prst="rect">
            <a:avLst/>
          </a:prstGeom>
        </p:spPr>
      </p:pic>
      <p:sp>
        <p:nvSpPr>
          <p:cNvPr id="6" name="文本框 5"/>
          <p:cNvSpPr txBox="1"/>
          <p:nvPr/>
        </p:nvSpPr>
        <p:spPr>
          <a:xfrm>
            <a:off x="2052320" y="2758123"/>
            <a:ext cx="619760" cy="3046095"/>
          </a:xfrm>
          <a:prstGeom prst="rect">
            <a:avLst/>
          </a:prstGeom>
          <a:noFill/>
          <a:ln>
            <a:solidFill>
              <a:schemeClr val="accent1"/>
            </a:solidFill>
          </a:ln>
        </p:spPr>
        <p:txBody>
          <a:bodyPr wrap="square" rtlCol="0">
            <a:spAutoFit/>
          </a:bodyPr>
          <a:lstStyle/>
          <a:p>
            <a:pPr algn="ctr"/>
            <a:r>
              <a:rPr kumimoji="1" lang="zh-CN" altLang="en-US" sz="2400"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大而化小 异而化同</a:t>
            </a:r>
          </a:p>
        </p:txBody>
      </p:sp>
      <p:sp>
        <p:nvSpPr>
          <p:cNvPr id="7" name="左大括号 6"/>
          <p:cNvSpPr/>
          <p:nvPr/>
        </p:nvSpPr>
        <p:spPr>
          <a:xfrm>
            <a:off x="2928620" y="2040255"/>
            <a:ext cx="401320" cy="4481830"/>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a:p>
        </p:txBody>
      </p:sp>
      <p:sp>
        <p:nvSpPr>
          <p:cNvPr id="9" name="文本框 8"/>
          <p:cNvSpPr txBox="1"/>
          <p:nvPr/>
        </p:nvSpPr>
        <p:spPr>
          <a:xfrm>
            <a:off x="9265285" y="3496945"/>
            <a:ext cx="528320" cy="1568450"/>
          </a:xfrm>
          <a:prstGeom prst="rect">
            <a:avLst/>
          </a:prstGeom>
          <a:noFill/>
          <a:ln>
            <a:solidFill>
              <a:srgbClr val="ED7D31"/>
            </a:solidFill>
          </a:ln>
        </p:spPr>
        <p:txBody>
          <a:bodyPr wrap="square" rtlCol="0">
            <a:spAutoFit/>
          </a:bodyPr>
          <a:lstStyle/>
          <a:p>
            <a:pPr algn="ctr"/>
            <a:r>
              <a:rPr kumimoji="1" lang="zh-CN" altLang="en-US" sz="2400" dirty="0">
                <a:solidFill>
                  <a:srgbClr val="ED7D31"/>
                </a:solidFill>
                <a:latin typeface="微软雅黑" panose="020B0503020204020204" pitchFamily="34" charset="-122"/>
                <a:ea typeface="微软雅黑" panose="020B0503020204020204" pitchFamily="34" charset="-122"/>
                <a:cs typeface="微软雅黑" panose="020B0503020204020204" pitchFamily="34" charset="-122"/>
              </a:rPr>
              <a:t>规约 汇总</a:t>
            </a:r>
          </a:p>
        </p:txBody>
      </p:sp>
      <p:sp>
        <p:nvSpPr>
          <p:cNvPr id="4" name="左大括号 3"/>
          <p:cNvSpPr/>
          <p:nvPr/>
        </p:nvSpPr>
        <p:spPr>
          <a:xfrm flipH="1">
            <a:off x="5807710" y="2040255"/>
            <a:ext cx="401320" cy="4481830"/>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a:p>
        </p:txBody>
      </p:sp>
      <p:sp>
        <p:nvSpPr>
          <p:cNvPr id="10" name="左大括号 9"/>
          <p:cNvSpPr/>
          <p:nvPr/>
        </p:nvSpPr>
        <p:spPr>
          <a:xfrm>
            <a:off x="4709795" y="2040255"/>
            <a:ext cx="401320" cy="4481830"/>
          </a:xfrm>
          <a:prstGeom prst="leftBrace">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a:p>
        </p:txBody>
      </p:sp>
      <p:sp>
        <p:nvSpPr>
          <p:cNvPr id="11" name="左大括号 10"/>
          <p:cNvSpPr/>
          <p:nvPr/>
        </p:nvSpPr>
        <p:spPr>
          <a:xfrm flipH="1">
            <a:off x="8559165" y="2040255"/>
            <a:ext cx="401320" cy="4481830"/>
          </a:xfrm>
          <a:prstGeom prst="leftBrace">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a:p>
        </p:txBody>
      </p:sp>
      <p:sp>
        <p:nvSpPr>
          <p:cNvPr id="12" name="矩形 11"/>
          <p:cNvSpPr/>
          <p:nvPr/>
        </p:nvSpPr>
        <p:spPr>
          <a:xfrm>
            <a:off x="4906010" y="2039620"/>
            <a:ext cx="3870960" cy="4483100"/>
          </a:xfrm>
          <a:prstGeom prst="rect">
            <a:avLst/>
          </a:prstGeom>
          <a:solidFill>
            <a:schemeClr val="accent2">
              <a:alpha val="27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左大括号 12"/>
          <p:cNvSpPr/>
          <p:nvPr/>
        </p:nvSpPr>
        <p:spPr>
          <a:xfrm>
            <a:off x="2928620" y="2040255"/>
            <a:ext cx="401320" cy="4481830"/>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a:p>
        </p:txBody>
      </p:sp>
      <p:sp>
        <p:nvSpPr>
          <p:cNvPr id="14" name="矩形 13"/>
          <p:cNvSpPr/>
          <p:nvPr/>
        </p:nvSpPr>
        <p:spPr>
          <a:xfrm>
            <a:off x="4906010" y="2039620"/>
            <a:ext cx="3870960" cy="4483100"/>
          </a:xfrm>
          <a:prstGeom prst="rect">
            <a:avLst/>
          </a:prstGeom>
          <a:solidFill>
            <a:schemeClr val="accent2">
              <a:alpha val="27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6" name="矩形 15"/>
          <p:cNvSpPr/>
          <p:nvPr/>
        </p:nvSpPr>
        <p:spPr>
          <a:xfrm>
            <a:off x="3144520" y="2038985"/>
            <a:ext cx="2858770" cy="4483100"/>
          </a:xfrm>
          <a:prstGeom prst="rect">
            <a:avLst/>
          </a:prstGeom>
          <a:solidFill>
            <a:srgbClr val="4472C4">
              <a:alpha val="27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19835" y="1069604"/>
            <a:ext cx="4218617" cy="5535584"/>
            <a:chOff x="4958513" y="1091181"/>
            <a:chExt cx="4218617" cy="5535584"/>
          </a:xfrm>
        </p:grpSpPr>
        <p:sp>
          <p:nvSpPr>
            <p:cNvPr id="18" name="矩形 17"/>
            <p:cNvSpPr/>
            <p:nvPr/>
          </p:nvSpPr>
          <p:spPr>
            <a:xfrm>
              <a:off x="4958513" y="3949493"/>
              <a:ext cx="4218617" cy="22260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566" y="1091181"/>
              <a:ext cx="4176564" cy="2333888"/>
            </a:xfrm>
            <a:prstGeom prst="rect">
              <a:avLst/>
            </a:prstGeom>
          </p:spPr>
        </p:pic>
        <p:sp>
          <p:nvSpPr>
            <p:cNvPr id="16" name="文本框 15"/>
            <p:cNvSpPr txBox="1"/>
            <p:nvPr/>
          </p:nvSpPr>
          <p:spPr>
            <a:xfrm>
              <a:off x="5860197" y="3445590"/>
              <a:ext cx="2287733" cy="369332"/>
            </a:xfrm>
            <a:prstGeom prst="rect">
              <a:avLst/>
            </a:prstGeom>
            <a:noFill/>
          </p:spPr>
          <p:txBody>
            <a:bodyPr wrap="square" rtlCol="0">
              <a:spAutoFit/>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中医处方生成</a:t>
              </a:r>
            </a:p>
          </p:txBody>
        </p:sp>
        <p:pic>
          <p:nvPicPr>
            <p:cNvPr id="5" name="图片 4"/>
            <p:cNvPicPr>
              <a:picLocks noChangeAspect="1"/>
            </p:cNvPicPr>
            <p:nvPr/>
          </p:nvPicPr>
          <p:blipFill>
            <a:blip r:embed="rId4"/>
            <a:stretch>
              <a:fillRect/>
            </a:stretch>
          </p:blipFill>
          <p:spPr>
            <a:xfrm>
              <a:off x="4975970" y="4031968"/>
              <a:ext cx="4121647" cy="2081508"/>
            </a:xfrm>
            <a:prstGeom prst="rect">
              <a:avLst/>
            </a:prstGeom>
          </p:spPr>
        </p:pic>
        <p:sp>
          <p:nvSpPr>
            <p:cNvPr id="19" name="文本框 18"/>
            <p:cNvSpPr txBox="1"/>
            <p:nvPr/>
          </p:nvSpPr>
          <p:spPr>
            <a:xfrm>
              <a:off x="5860198" y="6257433"/>
              <a:ext cx="2287733" cy="369332"/>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垃圾短信过滤</a:t>
              </a:r>
            </a:p>
          </p:txBody>
        </p:sp>
      </p:grpSp>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30</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人工智能典型应用</a:t>
            </a:r>
          </a:p>
        </p:txBody>
      </p:sp>
      <p:sp>
        <p:nvSpPr>
          <p:cNvPr id="26" name="文本框 25"/>
          <p:cNvSpPr txBox="1"/>
          <p:nvPr/>
        </p:nvSpPr>
        <p:spPr>
          <a:xfrm>
            <a:off x="148305" y="1452162"/>
            <a:ext cx="547318" cy="1754326"/>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川小妹</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诗人</a:t>
            </a:r>
          </a:p>
        </p:txBody>
      </p:sp>
      <p:sp>
        <p:nvSpPr>
          <p:cNvPr id="27" name="文本框 26"/>
          <p:cNvSpPr txBox="1"/>
          <p:nvPr/>
        </p:nvSpPr>
        <p:spPr>
          <a:xfrm>
            <a:off x="160049" y="4599331"/>
            <a:ext cx="569055" cy="1200329"/>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古文翻译</a:t>
            </a:r>
          </a:p>
        </p:txBody>
      </p:sp>
      <p:pic>
        <p:nvPicPr>
          <p:cNvPr id="10" name="图片 9"/>
          <p:cNvPicPr>
            <a:picLocks noChangeAspect="1"/>
          </p:cNvPicPr>
          <p:nvPr/>
        </p:nvPicPr>
        <p:blipFill rotWithShape="1">
          <a:blip r:embed="rId5"/>
          <a:srcRect l="13714" r="13021" b="9762"/>
          <a:stretch>
            <a:fillRect/>
          </a:stretch>
        </p:blipFill>
        <p:spPr>
          <a:xfrm>
            <a:off x="776999" y="1069604"/>
            <a:ext cx="4120370" cy="2708910"/>
          </a:xfrm>
          <a:prstGeom prst="rect">
            <a:avLst/>
          </a:prstGeom>
          <a:ln>
            <a:solidFill>
              <a:schemeClr val="tx1"/>
            </a:solidFill>
          </a:ln>
          <a:effectLst>
            <a:outerShdw blurRad="190500" algn="tl" rotWithShape="0">
              <a:srgbClr val="000000">
                <a:alpha val="70000"/>
              </a:srgbClr>
            </a:outerShdw>
          </a:effectLst>
        </p:spPr>
      </p:pic>
      <p:pic>
        <p:nvPicPr>
          <p:cNvPr id="11" name="图片 10"/>
          <p:cNvPicPr/>
          <p:nvPr/>
        </p:nvPicPr>
        <p:blipFill rotWithShape="1">
          <a:blip r:embed="rId6"/>
          <a:srcRect l="13820" t="19554" r="21383" b="13350"/>
          <a:stretch>
            <a:fillRect/>
          </a:stretch>
        </p:blipFill>
        <p:spPr>
          <a:xfrm>
            <a:off x="739328" y="3972668"/>
            <a:ext cx="4120370" cy="2611878"/>
          </a:xfrm>
          <a:prstGeom prst="rect">
            <a:avLst/>
          </a:prstGeom>
          <a:ln>
            <a:solidFill>
              <a:schemeClr val="tx1"/>
            </a:solidFill>
          </a:ln>
          <a:effectLst>
            <a:outerShdw blurRad="190500" algn="tl" rotWithShape="0">
              <a:srgbClr val="000000">
                <a:alpha val="70000"/>
              </a:srgbClr>
            </a:outerShdw>
          </a:effectLst>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3331" y="4941314"/>
            <a:ext cx="1643232" cy="1643232"/>
          </a:xfrm>
          <a:prstGeom prst="rect">
            <a:avLst/>
          </a:prstGeom>
          <a:ln w="12700">
            <a:solidFill>
              <a:schemeClr val="tx1"/>
            </a:solidFill>
          </a:ln>
        </p:spPr>
      </p:pic>
      <p:pic>
        <p:nvPicPr>
          <p:cNvPr id="15" name="图片 14"/>
          <p:cNvPicPr>
            <a:picLocks noChangeAspect="1"/>
          </p:cNvPicPr>
          <p:nvPr/>
        </p:nvPicPr>
        <p:blipFill>
          <a:blip r:embed="rId8"/>
          <a:stretch>
            <a:fillRect/>
          </a:stretch>
        </p:blipFill>
        <p:spPr>
          <a:xfrm>
            <a:off x="5131529" y="1065486"/>
            <a:ext cx="1643232" cy="1643232"/>
          </a:xfrm>
          <a:prstGeom prst="rect">
            <a:avLst/>
          </a:prstGeom>
          <a:ln w="12700">
            <a:solidFill>
              <a:schemeClr val="tx1"/>
            </a:solidFill>
          </a:ln>
        </p:spPr>
      </p:pic>
      <p:pic>
        <p:nvPicPr>
          <p:cNvPr id="3" name="图片 2"/>
          <p:cNvPicPr>
            <a:picLocks noChangeAspect="1"/>
          </p:cNvPicPr>
          <p:nvPr/>
        </p:nvPicPr>
        <p:blipFill rotWithShape="1">
          <a:blip r:embed="rId9"/>
          <a:srcRect t="28010" b="26230"/>
          <a:stretch>
            <a:fillRect/>
          </a:stretch>
        </p:blipFill>
        <p:spPr>
          <a:xfrm>
            <a:off x="5123331" y="3010432"/>
            <a:ext cx="1643232" cy="1629168"/>
          </a:xfrm>
          <a:prstGeom prst="rect">
            <a:avLst/>
          </a:prstGeom>
          <a:ln w="12700">
            <a:solidFill>
              <a:schemeClr val="tx1"/>
            </a:solidFill>
          </a:ln>
        </p:spPr>
      </p:pic>
      <p:sp>
        <p:nvSpPr>
          <p:cNvPr id="28" name="标题 1"/>
          <p:cNvSpPr txBox="1"/>
          <p:nvPr/>
        </p:nvSpPr>
        <p:spPr>
          <a:xfrm>
            <a:off x="11210680" y="2302150"/>
            <a:ext cx="930551" cy="25777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四川大学数据智能与计算艺术实验室</a:t>
            </a:r>
          </a:p>
        </p:txBody>
      </p:sp>
      <p:pic>
        <p:nvPicPr>
          <p:cNvPr id="13" name="图片 12"/>
          <p:cNvPicPr>
            <a:picLocks noChangeAspect="1"/>
          </p:cNvPicPr>
          <p:nvPr/>
        </p:nvPicPr>
        <p:blipFill>
          <a:blip r:embed="rId10">
            <a:clrChange>
              <a:clrFrom>
                <a:srgbClr val="FFFFFF"/>
              </a:clrFrom>
              <a:clrTo>
                <a:srgbClr val="FFFFFF">
                  <a:alpha val="0"/>
                </a:srgbClr>
              </a:clrTo>
            </a:clrChange>
          </a:blip>
          <a:srcRect/>
          <a:stretch>
            <a:fillRect/>
          </a:stretch>
        </p:blipFill>
        <p:spPr>
          <a:xfrm>
            <a:off x="10115387" y="147841"/>
            <a:ext cx="1862049" cy="838069"/>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464305" y="1262961"/>
            <a:ext cx="3034776" cy="1936809"/>
          </a:xfrm>
          <a:prstGeom prst="rect">
            <a:avLst/>
          </a:prstGeom>
          <a:noFill/>
          <a:extLst>
            <a:ext uri="{909E8E84-426E-40DD-AFC4-6F175D3DCCD1}">
              <a14:hiddenFill xmlns:a14="http://schemas.microsoft.com/office/drawing/2010/main">
                <a:solidFill>
                  <a:srgbClr val="FFFFFF"/>
                </a:solidFill>
              </a14:hiddenFill>
            </a:ext>
          </a:extLst>
        </p:spPr>
      </p:pic>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31</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人工智能典型应用</a:t>
            </a:r>
          </a:p>
        </p:txBody>
      </p:sp>
      <p:sp>
        <p:nvSpPr>
          <p:cNvPr id="107" name="文本框 106"/>
          <p:cNvSpPr txBox="1"/>
          <p:nvPr/>
        </p:nvSpPr>
        <p:spPr>
          <a:xfrm>
            <a:off x="351125" y="2683167"/>
            <a:ext cx="595001" cy="2061210"/>
          </a:xfrm>
          <a:prstGeom prst="rect">
            <a:avLst/>
          </a:prstGeom>
          <a:solidFill>
            <a:srgbClr val="43556C"/>
          </a:solidFill>
        </p:spPr>
        <p:txBody>
          <a:bodyPr wrap="square">
            <a:spAutoFit/>
          </a:bodyPr>
          <a:lstStyle/>
          <a:p>
            <a:pPr lvl="0" algn="ctr">
              <a:buClrTx/>
              <a:buSzTx/>
              <a:buFontTx/>
            </a:pPr>
            <a:r>
              <a:rPr kumimoji="1"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音频序列 </a:t>
            </a:r>
          </a:p>
        </p:txBody>
      </p:sp>
      <p:sp>
        <p:nvSpPr>
          <p:cNvPr id="109" name="文本框 108"/>
          <p:cNvSpPr txBox="1"/>
          <p:nvPr/>
        </p:nvSpPr>
        <p:spPr>
          <a:xfrm>
            <a:off x="6010242" y="3327354"/>
            <a:ext cx="1127232"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语义理解</a:t>
            </a:r>
          </a:p>
        </p:txBody>
      </p:sp>
      <p:sp>
        <p:nvSpPr>
          <p:cNvPr id="111" name="文本框 110"/>
          <p:cNvSpPr txBox="1"/>
          <p:nvPr/>
        </p:nvSpPr>
        <p:spPr>
          <a:xfrm>
            <a:off x="2500500" y="3283331"/>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语音识别</a:t>
            </a:r>
          </a:p>
        </p:txBody>
      </p:sp>
      <p:sp>
        <p:nvSpPr>
          <p:cNvPr id="113" name="文本框 112"/>
          <p:cNvSpPr txBox="1"/>
          <p:nvPr/>
        </p:nvSpPr>
        <p:spPr>
          <a:xfrm>
            <a:off x="2500500" y="5873099"/>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音乐分类</a:t>
            </a:r>
          </a:p>
        </p:txBody>
      </p:sp>
      <p:sp>
        <p:nvSpPr>
          <p:cNvPr id="115" name="文本框 114"/>
          <p:cNvSpPr txBox="1"/>
          <p:nvPr/>
        </p:nvSpPr>
        <p:spPr>
          <a:xfrm>
            <a:off x="6125658" y="5871679"/>
            <a:ext cx="896399" cy="369332"/>
          </a:xfrm>
          <a:prstGeom prst="rect">
            <a:avLst/>
          </a:prstGeom>
          <a:noFill/>
        </p:spPr>
        <p:txBody>
          <a:bodyPr wrap="none" rtlCol="0">
            <a:spAutoFit/>
          </a:bodyPr>
          <a:lstStyle/>
          <a:p>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AI</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作曲</a:t>
            </a:r>
          </a:p>
        </p:txBody>
      </p:sp>
      <p:sp>
        <p:nvSpPr>
          <p:cNvPr id="117" name="文本框 116"/>
          <p:cNvSpPr txBox="1"/>
          <p:nvPr/>
        </p:nvSpPr>
        <p:spPr>
          <a:xfrm>
            <a:off x="9610116" y="3327334"/>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语音合成</a:t>
            </a:r>
          </a:p>
        </p:txBody>
      </p:sp>
      <p:sp>
        <p:nvSpPr>
          <p:cNvPr id="119" name="文本框 118"/>
          <p:cNvSpPr txBox="1"/>
          <p:nvPr/>
        </p:nvSpPr>
        <p:spPr>
          <a:xfrm>
            <a:off x="9610116" y="5902767"/>
            <a:ext cx="1107996"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语音翻译</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4305" y="3846431"/>
            <a:ext cx="3076707" cy="1903415"/>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10518" t="4746" r="6465" b="3957"/>
          <a:stretch>
            <a:fillRect/>
          </a:stretch>
        </p:blipFill>
        <p:spPr>
          <a:xfrm>
            <a:off x="5029502" y="1292670"/>
            <a:ext cx="3095832" cy="1927898"/>
          </a:xfrm>
          <a:prstGeom prst="rect">
            <a:avLst/>
          </a:prstGeom>
          <a:ln>
            <a:solidFill>
              <a:schemeClr val="tx1"/>
            </a:solidFill>
          </a:ln>
          <a:effectLst>
            <a:softEdge rad="12700"/>
          </a:effectLst>
        </p:spPr>
      </p:pic>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1151" y="1277093"/>
            <a:ext cx="3165926" cy="19318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307" r="6171"/>
          <a:stretch>
            <a:fillRect/>
          </a:stretch>
        </p:blipFill>
        <p:spPr bwMode="auto">
          <a:xfrm>
            <a:off x="1471535" y="3833343"/>
            <a:ext cx="3069477" cy="19133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2" name="Picture 6"/>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529" r="11509"/>
          <a:stretch>
            <a:fillRect/>
          </a:stretch>
        </p:blipFill>
        <p:spPr bwMode="auto">
          <a:xfrm>
            <a:off x="5023184" y="3833343"/>
            <a:ext cx="3102150" cy="192789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4" name="Picture 8"/>
          <p:cNvPicPr>
            <a:picLocks noChangeAspect="1" noChangeArrowheads="1"/>
          </p:cNvPicPr>
          <p:nvPr/>
        </p:nvPicPr>
        <p:blipFill rotWithShape="1">
          <a:blip r:embed="rId10">
            <a:extLst>
              <a:ext uri="{28A0092B-C50C-407E-A947-70E740481C1C}">
                <a14:useLocalDpi xmlns:a14="http://schemas.microsoft.com/office/drawing/2010/main" val="0"/>
              </a:ext>
            </a:extLst>
          </a:blip>
          <a:srcRect l="21076" t="17047" r="22300"/>
          <a:stretch>
            <a:fillRect/>
          </a:stretch>
        </p:blipFill>
        <p:spPr bwMode="auto">
          <a:xfrm>
            <a:off x="8581151" y="3833343"/>
            <a:ext cx="3095832" cy="192789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图片 27"/>
          <p:cNvPicPr>
            <a:picLocks noChangeAspect="1"/>
          </p:cNvPicPr>
          <p:nvPr/>
        </p:nvPicPr>
        <p:blipFill>
          <a:blip r:embed="rId11"/>
          <a:stretch>
            <a:fillRect/>
          </a:stretch>
        </p:blipFill>
        <p:spPr>
          <a:xfrm>
            <a:off x="5061278" y="3846431"/>
            <a:ext cx="3064056" cy="187348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from_scratch_hybrid_截取">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553828" y="3805105"/>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7"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7453933" y="3887684"/>
            <a:ext cx="4218617" cy="1731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f2457369380482e233d39a0565c1e99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041" r="11110"/>
          <a:stretch>
            <a:fillRect/>
          </a:stretch>
        </p:blipFill>
        <p:spPr>
          <a:xfrm>
            <a:off x="3948826" y="1221302"/>
            <a:ext cx="3286861" cy="2279299"/>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102" y="1197726"/>
            <a:ext cx="3454272" cy="2268848"/>
          </a:xfrm>
          <a:prstGeom prst="rect">
            <a:avLst/>
          </a:prstGeom>
          <a:ln>
            <a:noFill/>
          </a:ln>
          <a:effectLst>
            <a:outerShdw blurRad="190500" algn="tl" rotWithShape="0">
              <a:srgbClr val="000000">
                <a:alpha val="70000"/>
              </a:srgbClr>
            </a:outerShdw>
          </a:effectLst>
        </p:spPr>
      </p:pic>
      <p:sp>
        <p:nvSpPr>
          <p:cNvPr id="4" name="幻灯片编号占位符 3"/>
          <p:cNvSpPr>
            <a:spLocks noGrp="1"/>
          </p:cNvSpPr>
          <p:nvPr>
            <p:ph type="sldNum" sz="quarter" idx="12"/>
          </p:nvPr>
        </p:nvSpPr>
        <p:spPr>
          <a:xfrm>
            <a:off x="8610600" y="6374556"/>
            <a:ext cx="2743200" cy="365125"/>
          </a:xfrm>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32</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人工智能典型应用</a:t>
            </a:r>
          </a:p>
        </p:txBody>
      </p:sp>
      <p:sp>
        <p:nvSpPr>
          <p:cNvPr id="26" name="文本框 25"/>
          <p:cNvSpPr txBox="1"/>
          <p:nvPr/>
        </p:nvSpPr>
        <p:spPr>
          <a:xfrm>
            <a:off x="710461" y="3510327"/>
            <a:ext cx="280035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智能心音分类</a:t>
            </a:r>
          </a:p>
        </p:txBody>
      </p:sp>
      <p:sp>
        <p:nvSpPr>
          <p:cNvPr id="27" name="文本框 26"/>
          <p:cNvSpPr txBox="1"/>
          <p:nvPr/>
        </p:nvSpPr>
        <p:spPr>
          <a:xfrm>
            <a:off x="8681191" y="3510327"/>
            <a:ext cx="196131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伴奏音乐生成</a:t>
            </a:r>
          </a:p>
        </p:txBody>
      </p:sp>
      <p:pic>
        <p:nvPicPr>
          <p:cNvPr id="3" name="图片 2"/>
          <p:cNvPicPr>
            <a:picLocks noChangeAspect="1"/>
          </p:cNvPicPr>
          <p:nvPr/>
        </p:nvPicPr>
        <p:blipFill>
          <a:blip r:embed="rId8"/>
          <a:stretch>
            <a:fillRect/>
          </a:stretch>
        </p:blipFill>
        <p:spPr>
          <a:xfrm>
            <a:off x="349101" y="3904427"/>
            <a:ext cx="6886586" cy="1714772"/>
          </a:xfrm>
          <a:prstGeom prst="rect">
            <a:avLst/>
          </a:prstGeom>
        </p:spPr>
      </p:pic>
      <p:sp>
        <p:nvSpPr>
          <p:cNvPr id="17" name="文本框 16"/>
          <p:cNvSpPr txBox="1"/>
          <p:nvPr/>
        </p:nvSpPr>
        <p:spPr>
          <a:xfrm>
            <a:off x="2403199" y="5660570"/>
            <a:ext cx="280035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音乐强拍检测</a:t>
            </a:r>
          </a:p>
        </p:txBody>
      </p:sp>
      <p:pic>
        <p:nvPicPr>
          <p:cNvPr id="18" name="图片 17"/>
          <p:cNvPicPr>
            <a:picLocks noChangeAspect="1"/>
          </p:cNvPicPr>
          <p:nvPr/>
        </p:nvPicPr>
        <p:blipFill>
          <a:blip r:embed="rId9"/>
          <a:stretch>
            <a:fillRect/>
          </a:stretch>
        </p:blipFill>
        <p:spPr>
          <a:xfrm>
            <a:off x="7453933" y="1235497"/>
            <a:ext cx="4240352" cy="2279281"/>
          </a:xfrm>
          <a:prstGeom prst="rect">
            <a:avLst/>
          </a:prstGeom>
          <a:ln>
            <a:noFill/>
          </a:ln>
          <a:effectLst>
            <a:outerShdw blurRad="190500" algn="tl" rotWithShape="0">
              <a:srgbClr val="000000">
                <a:alpha val="70000"/>
              </a:srgbClr>
            </a:outerShdw>
          </a:effectLst>
        </p:spPr>
      </p:pic>
      <p:pic>
        <p:nvPicPr>
          <p:cNvPr id="19" name="eval_epoch30_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415671" y="1327512"/>
            <a:ext cx="1154426" cy="1154426"/>
          </a:xfrm>
          <a:prstGeom prst="rect">
            <a:avLst/>
          </a:prstGeom>
        </p:spPr>
      </p:pic>
      <p:sp>
        <p:nvSpPr>
          <p:cNvPr id="20" name="文本框 19"/>
          <p:cNvSpPr txBox="1"/>
          <p:nvPr/>
        </p:nvSpPr>
        <p:spPr>
          <a:xfrm>
            <a:off x="3948826" y="3510327"/>
            <a:ext cx="3097291"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PPT</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的自动翻页</a:t>
            </a:r>
          </a:p>
        </p:txBody>
      </p:sp>
      <p:pic>
        <p:nvPicPr>
          <p:cNvPr id="13" name="图片 12"/>
          <p:cNvPicPr>
            <a:picLocks noChangeAspect="1"/>
          </p:cNvPicPr>
          <p:nvPr/>
        </p:nvPicPr>
        <p:blipFill rotWithShape="1">
          <a:blip r:embed="rId11"/>
          <a:srcRect t="35555" b="6441"/>
          <a:stretch>
            <a:fillRect/>
          </a:stretch>
        </p:blipFill>
        <p:spPr>
          <a:xfrm>
            <a:off x="8025463" y="3904427"/>
            <a:ext cx="3097291" cy="1648237"/>
          </a:xfrm>
          <a:prstGeom prst="rect">
            <a:avLst/>
          </a:prstGeom>
        </p:spPr>
      </p:pic>
      <p:sp>
        <p:nvSpPr>
          <p:cNvPr id="29" name="文本框 28"/>
          <p:cNvSpPr txBox="1"/>
          <p:nvPr/>
        </p:nvSpPr>
        <p:spPr>
          <a:xfrm>
            <a:off x="8808143" y="5660570"/>
            <a:ext cx="196131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流行音乐生成</a:t>
            </a:r>
          </a:p>
        </p:txBody>
      </p:sp>
      <p:grpSp>
        <p:nvGrpSpPr>
          <p:cNvPr id="30" name="组合 29"/>
          <p:cNvGrpSpPr/>
          <p:nvPr/>
        </p:nvGrpSpPr>
        <p:grpSpPr>
          <a:xfrm>
            <a:off x="3283205" y="6176334"/>
            <a:ext cx="5625589" cy="642457"/>
            <a:chOff x="3405768" y="6209464"/>
            <a:chExt cx="5625589" cy="642457"/>
          </a:xfrm>
        </p:grpSpPr>
        <p:sp>
          <p:nvSpPr>
            <p:cNvPr id="31" name="标题 1"/>
            <p:cNvSpPr txBox="1"/>
            <p:nvPr/>
          </p:nvSpPr>
          <p:spPr>
            <a:xfrm>
              <a:off x="4674567" y="6209464"/>
              <a:ext cx="4356790" cy="6424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四川大学数据智能与计算艺术实验室</a:t>
              </a:r>
            </a:p>
          </p:txBody>
        </p:sp>
        <p:pic>
          <p:nvPicPr>
            <p:cNvPr id="32" name="图片 31"/>
            <p:cNvPicPr>
              <a:picLocks noChangeAspect="1"/>
            </p:cNvPicPr>
            <p:nvPr/>
          </p:nvPicPr>
          <p:blipFill>
            <a:blip r:embed="rId12">
              <a:clrChange>
                <a:clrFrom>
                  <a:srgbClr val="FFFFFF"/>
                </a:clrFrom>
                <a:clrTo>
                  <a:srgbClr val="FFFFFF">
                    <a:alpha val="0"/>
                  </a:srgbClr>
                </a:clrTo>
              </a:clrChange>
            </a:blip>
            <a:srcRect/>
            <a:stretch>
              <a:fillRect/>
            </a:stretch>
          </p:blipFill>
          <p:spPr>
            <a:xfrm>
              <a:off x="3405768" y="6215817"/>
              <a:ext cx="1295539" cy="583095"/>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46"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6"/>
                                        </p:tgtEl>
                                      </p:cBhvr>
                                    </p:cmd>
                                  </p:childTnLst>
                                </p:cTn>
                              </p:par>
                            </p:childTnLst>
                          </p:cTn>
                        </p:par>
                      </p:childTnLst>
                    </p:cTn>
                  </p:par>
                </p:childTnLst>
              </p:cTn>
              <p:nextCondLst>
                <p:cond evt="onClick" delay="0">
                  <p:tgtEl>
                    <p:spTgt spid="16"/>
                  </p:tgtEl>
                </p:cond>
              </p:nextCondLst>
            </p:seq>
            <p:video>
              <p:cMediaNode vol="80000">
                <p:cTn id="16" fill="hold" display="0">
                  <p:stCondLst>
                    <p:cond delay="indefinite"/>
                  </p:stCondLst>
                </p:cTn>
                <p:tgtEl>
                  <p:spTgt spid="16"/>
                </p:tgtEl>
              </p:cMediaNode>
            </p:video>
            <p:audio>
              <p:cMediaNode vol="80000">
                <p:cTn id="17" fill="hold" display="0">
                  <p:stCondLst>
                    <p:cond delay="indefinite"/>
                  </p:stCondLst>
                  <p:endCondLst>
                    <p:cond evt="onStopAudio" delay="0">
                      <p:tgtEl>
                        <p:sldTgt/>
                      </p:tgtEl>
                    </p:cond>
                  </p:endCondLst>
                </p:cTn>
                <p:tgtEl>
                  <p:spTgt spid="19"/>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33</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人工智能典型应用</a:t>
            </a:r>
          </a:p>
        </p:txBody>
      </p:sp>
      <p:sp>
        <p:nvSpPr>
          <p:cNvPr id="107" name="文本框 106"/>
          <p:cNvSpPr txBox="1"/>
          <p:nvPr/>
        </p:nvSpPr>
        <p:spPr>
          <a:xfrm>
            <a:off x="351125" y="2683167"/>
            <a:ext cx="595001" cy="2061210"/>
          </a:xfrm>
          <a:prstGeom prst="rect">
            <a:avLst/>
          </a:prstGeom>
          <a:solidFill>
            <a:srgbClr val="43556C"/>
          </a:solidFill>
        </p:spPr>
        <p:txBody>
          <a:bodyPr wrap="square">
            <a:spAutoFit/>
          </a:bodyPr>
          <a:lstStyle/>
          <a:p>
            <a:pPr lvl="0" algn="ctr">
              <a:buClrTx/>
              <a:buSzTx/>
              <a:buFontTx/>
            </a:pPr>
            <a:r>
              <a:rPr kumimoji="1"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计算艺术</a:t>
            </a:r>
          </a:p>
        </p:txBody>
      </p:sp>
      <p:pic>
        <p:nvPicPr>
          <p:cNvPr id="2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14200"/>
          <a:stretch>
            <a:fillRect/>
          </a:stretch>
        </p:blipFill>
        <p:spPr bwMode="auto">
          <a:xfrm>
            <a:off x="4957540" y="3943599"/>
            <a:ext cx="3144383" cy="1800000"/>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1539395" y="3173276"/>
            <a:ext cx="2800350" cy="369332"/>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云画家</a:t>
            </a:r>
          </a:p>
        </p:txBody>
      </p:sp>
      <p:sp>
        <p:nvSpPr>
          <p:cNvPr id="25" name="文本框 24"/>
          <p:cNvSpPr txBox="1"/>
          <p:nvPr/>
        </p:nvSpPr>
        <p:spPr>
          <a:xfrm>
            <a:off x="5194648" y="3158495"/>
            <a:ext cx="2800350" cy="369332"/>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索尼 </a:t>
            </a:r>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FlowMachines</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6" name="图片 25"/>
          <p:cNvPicPr>
            <a:picLocks noChangeAspect="1"/>
          </p:cNvPicPr>
          <p:nvPr/>
        </p:nvPicPr>
        <p:blipFill rotWithShape="1">
          <a:blip r:embed="rId4"/>
          <a:srcRect l="9994"/>
          <a:stretch>
            <a:fillRect/>
          </a:stretch>
        </p:blipFill>
        <p:spPr>
          <a:xfrm>
            <a:off x="1302289" y="1340901"/>
            <a:ext cx="3274563" cy="1800000"/>
          </a:xfrm>
          <a:prstGeom prst="rect">
            <a:avLst/>
          </a:prstGeom>
          <a:ln w="19050">
            <a:solidFill>
              <a:schemeClr val="tx1"/>
            </a:solidFill>
          </a:ln>
        </p:spPr>
      </p:pic>
      <p:sp>
        <p:nvSpPr>
          <p:cNvPr id="28" name="文本框 27"/>
          <p:cNvSpPr txBox="1"/>
          <p:nvPr/>
        </p:nvSpPr>
        <p:spPr>
          <a:xfrm>
            <a:off x="1454442" y="5818145"/>
            <a:ext cx="2800350" cy="369332"/>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拟态机器人舞蹈</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28"/>
          <p:cNvSpPr txBox="1"/>
          <p:nvPr/>
        </p:nvSpPr>
        <p:spPr>
          <a:xfrm>
            <a:off x="4846810" y="5771576"/>
            <a:ext cx="3365841" cy="369332"/>
          </a:xfrm>
          <a:prstGeom prst="rect">
            <a:avLst/>
          </a:prstGeom>
          <a:noFill/>
        </p:spPr>
        <p:txBody>
          <a:bodyPr wrap="square" rtlCol="0">
            <a:spAutoFit/>
          </a:bodyPr>
          <a:lstStyle>
            <a:defPPr>
              <a:defRPr lang="zh-CN"/>
            </a:defPPr>
            <a:lvl1pPr algn="ctr">
              <a:defRPr sz="2000">
                <a:latin typeface="黑体" panose="02010609060101010101" pitchFamily="49" charset="-122"/>
                <a:ea typeface="黑体" panose="02010609060101010101" pitchFamily="49" charset="-122"/>
                <a:cs typeface="+mn-ea"/>
              </a:defRPr>
            </a:lvl1p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IBM </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雕塑</a:t>
            </a:r>
          </a:p>
        </p:txBody>
      </p:sp>
      <p:sp>
        <p:nvSpPr>
          <p:cNvPr id="30" name="文本框 29"/>
          <p:cNvSpPr txBox="1"/>
          <p:nvPr/>
        </p:nvSpPr>
        <p:spPr>
          <a:xfrm>
            <a:off x="8956834" y="5771576"/>
            <a:ext cx="2540000" cy="369332"/>
          </a:xfrm>
          <a:prstGeom prst="rect">
            <a:avLst/>
          </a:prstGeom>
          <a:noFill/>
        </p:spPr>
        <p:txBody>
          <a:bodyPr wrap="square" rtlCol="0">
            <a:spAutoFit/>
          </a:bodyPr>
          <a:lstStyle>
            <a:defPPr>
              <a:defRPr lang="zh-CN"/>
            </a:defPPr>
            <a:lvl1pPr algn="ctr">
              <a:defRPr sz="2000">
                <a:latin typeface="黑体" panose="02010609060101010101" pitchFamily="49" charset="-122"/>
                <a:ea typeface="黑体" panose="02010609060101010101" pitchFamily="49"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IBM </a:t>
            </a:r>
            <a:r>
              <a:rPr lang="zh-CN" altLang="en-US" sz="1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服装</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 name="图片 30"/>
          <p:cNvPicPr>
            <a:picLocks noChangeAspect="1"/>
          </p:cNvPicPr>
          <p:nvPr/>
        </p:nvPicPr>
        <p:blipFill rotWithShape="1">
          <a:blip r:embed="rId5"/>
          <a:srcRect t="-1480" r="9221"/>
          <a:stretch>
            <a:fillRect/>
          </a:stretch>
        </p:blipFill>
        <p:spPr>
          <a:xfrm>
            <a:off x="8612793" y="1340901"/>
            <a:ext cx="3228082" cy="1800000"/>
          </a:xfrm>
          <a:prstGeom prst="rect">
            <a:avLst/>
          </a:prstGeom>
          <a:ln w="19050">
            <a:solidFill>
              <a:schemeClr val="tx1"/>
            </a:solidFill>
          </a:ln>
        </p:spPr>
      </p:pic>
      <p:sp>
        <p:nvSpPr>
          <p:cNvPr id="32" name="文本框 31"/>
          <p:cNvSpPr txBox="1"/>
          <p:nvPr/>
        </p:nvSpPr>
        <p:spPr>
          <a:xfrm>
            <a:off x="8818454" y="3158495"/>
            <a:ext cx="2800350" cy="369332"/>
          </a:xfrm>
          <a:prstGeom prst="rect">
            <a:avLst/>
          </a:prstGeom>
          <a:noFill/>
        </p:spPr>
        <p:txBody>
          <a:bodyPr wrap="square" rtlCol="0">
            <a:spAutoFit/>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微软小冰</a:t>
            </a:r>
          </a:p>
        </p:txBody>
      </p:sp>
      <p:pic>
        <p:nvPicPr>
          <p:cNvPr id="3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540" y="1340901"/>
            <a:ext cx="3274566" cy="1800000"/>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pic>
        <p:nvPicPr>
          <p:cNvPr id="34" name="图片 5"/>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104" t="1301" r="19067" b="6045"/>
          <a:stretch>
            <a:fillRect/>
          </a:stretch>
        </p:blipFill>
        <p:spPr bwMode="auto">
          <a:xfrm>
            <a:off x="7240456" y="2355979"/>
            <a:ext cx="818661" cy="71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t="4046" b="19967"/>
          <a:stretch>
            <a:fillRect/>
          </a:stretch>
        </p:blipFill>
        <p:spPr bwMode="auto">
          <a:xfrm>
            <a:off x="8612793" y="3927401"/>
            <a:ext cx="3158442" cy="1800000"/>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pic>
        <p:nvPicPr>
          <p:cNvPr id="36" name="Picture 8"/>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302289" y="3944316"/>
            <a:ext cx="3274563" cy="1800000"/>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332" t="9269" r="5239" b="16577"/>
          <a:stretch>
            <a:fillRect/>
          </a:stretch>
        </p:blipFill>
        <p:spPr>
          <a:xfrm>
            <a:off x="740853" y="1083960"/>
            <a:ext cx="5898783" cy="2454826"/>
          </a:xfrm>
          <a:prstGeom prst="rect">
            <a:avLst/>
          </a:prstGeom>
          <a:ln>
            <a:solidFill>
              <a:schemeClr val="tx1"/>
            </a:solidFill>
          </a:ln>
        </p:spPr>
      </p:pic>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34</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人工智能典型应用</a:t>
            </a:r>
          </a:p>
        </p:txBody>
      </p:sp>
      <p:sp>
        <p:nvSpPr>
          <p:cNvPr id="28" name="标题 1"/>
          <p:cNvSpPr txBox="1"/>
          <p:nvPr/>
        </p:nvSpPr>
        <p:spPr>
          <a:xfrm>
            <a:off x="1809749" y="6039832"/>
            <a:ext cx="8572501" cy="6424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60000"/>
              </a:lnSpc>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四川大学数据智能与计算艺术实验室</a:t>
            </a:r>
          </a:p>
        </p:txBody>
      </p:sp>
      <p:grpSp>
        <p:nvGrpSpPr>
          <p:cNvPr id="17" name="组合 16"/>
          <p:cNvGrpSpPr/>
          <p:nvPr/>
        </p:nvGrpSpPr>
        <p:grpSpPr>
          <a:xfrm>
            <a:off x="6926829" y="1083960"/>
            <a:ext cx="1600645" cy="2535572"/>
            <a:chOff x="395288" y="1800200"/>
            <a:chExt cx="2414399" cy="5056971"/>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032" y="1972037"/>
              <a:ext cx="2177268" cy="4714511"/>
            </a:xfrm>
            <a:prstGeom prst="rect">
              <a:avLst/>
            </a:prstGeom>
          </p:spPr>
        </p:pic>
        <p:pic>
          <p:nvPicPr>
            <p:cNvPr id="19" name="图片 18"/>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54701" b="3939"/>
            <a:stretch>
              <a:fillRect/>
            </a:stretch>
          </p:blipFill>
          <p:spPr>
            <a:xfrm>
              <a:off x="395288" y="1800200"/>
              <a:ext cx="2414399" cy="5056971"/>
            </a:xfrm>
            <a:prstGeom prst="roundRect">
              <a:avLst/>
            </a:prstGeom>
          </p:spPr>
        </p:pic>
      </p:gr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2691" y="1083968"/>
            <a:ext cx="2951682" cy="4866458"/>
          </a:xfrm>
          <a:prstGeom prst="rect">
            <a:avLst/>
          </a:prstGeom>
          <a:ln>
            <a:solidFill>
              <a:schemeClr val="accent2"/>
            </a:solidFill>
          </a:ln>
        </p:spPr>
      </p:pic>
      <p:pic>
        <p:nvPicPr>
          <p:cNvPr id="22" name="图片 21"/>
          <p:cNvPicPr>
            <a:picLocks noChangeAspect="1"/>
          </p:cNvPicPr>
          <p:nvPr/>
        </p:nvPicPr>
        <p:blipFill>
          <a:blip r:embed="rId6"/>
          <a:stretch>
            <a:fillRect/>
          </a:stretch>
        </p:blipFill>
        <p:spPr>
          <a:xfrm>
            <a:off x="740854" y="3727351"/>
            <a:ext cx="2223074" cy="2223074"/>
          </a:xfrm>
          <a:prstGeom prst="rect">
            <a:avLst/>
          </a:prstGeom>
          <a:ln>
            <a:solidFill>
              <a:schemeClr val="accent2"/>
            </a:solidFill>
          </a:ln>
        </p:spPr>
      </p:pic>
      <p:pic>
        <p:nvPicPr>
          <p:cNvPr id="24" name="图片 23"/>
          <p:cNvPicPr>
            <a:picLocks noChangeAspect="1"/>
          </p:cNvPicPr>
          <p:nvPr/>
        </p:nvPicPr>
        <p:blipFill rotWithShape="1">
          <a:blip r:embed="rId7">
            <a:extLst>
              <a:ext uri="{28A0092B-C50C-407E-A947-70E740481C1C}">
                <a14:useLocalDpi xmlns:a14="http://schemas.microsoft.com/office/drawing/2010/main" val="0"/>
              </a:ext>
            </a:extLst>
          </a:blip>
          <a:srcRect l="55972" t="46370" b="5131"/>
          <a:stretch>
            <a:fillRect/>
          </a:stretch>
        </p:blipFill>
        <p:spPr>
          <a:xfrm>
            <a:off x="3016156" y="3732388"/>
            <a:ext cx="3363004" cy="2218038"/>
          </a:xfrm>
          <a:prstGeom prst="rect">
            <a:avLst/>
          </a:prstGeom>
        </p:spPr>
      </p:pic>
      <p:pic>
        <p:nvPicPr>
          <p:cNvPr id="25" name="图片 10" descr="BAI_29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1388" y="3753681"/>
            <a:ext cx="2196745" cy="219674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rPr>
              <a:t>35</a:t>
            </a:fld>
            <a:endParaRPr kumimoji="1" lang="zh-CN" altLang="en-US">
              <a:solidFill>
                <a:prstClr val="black">
                  <a:tint val="75000"/>
                </a:prstClr>
              </a:solidFill>
            </a:endParaRPr>
          </a:p>
        </p:txBody>
      </p:sp>
      <p:graphicFrame>
        <p:nvGraphicFramePr>
          <p:cNvPr id="5" name="图表 4"/>
          <p:cNvGraphicFramePr/>
          <p:nvPr/>
        </p:nvGraphicFramePr>
        <p:xfrm>
          <a:off x="3225800" y="791332"/>
          <a:ext cx="777393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3727739" y="1317600"/>
            <a:ext cx="666991" cy="1015663"/>
          </a:xfrm>
          <a:prstGeom prst="rect">
            <a:avLst/>
          </a:prstGeom>
          <a:noFill/>
        </p:spPr>
        <p:txBody>
          <a:bodyPr wrap="square" rtlCol="0">
            <a:spAutoFit/>
          </a:bodyPr>
          <a:lstStyle/>
          <a:p>
            <a:r>
              <a:rPr lang="en-US" altLang="zh-CN" sz="6000" b="1" dirty="0">
                <a:solidFill>
                  <a:srgbClr val="43556C"/>
                </a:solidFill>
                <a:latin typeface="Times New Roman" panose="02020603050405020304" pitchFamily="18" charset="0"/>
                <a:cs typeface="Times New Roman" panose="02020603050405020304" pitchFamily="18" charset="0"/>
              </a:rPr>
              <a:t>1</a:t>
            </a:r>
            <a:endParaRPr lang="zh-CN" altLang="en-US" sz="6000" b="1" dirty="0">
              <a:solidFill>
                <a:srgbClr val="43556C"/>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4084752" y="2985967"/>
            <a:ext cx="666991" cy="1015663"/>
          </a:xfrm>
          <a:prstGeom prst="rect">
            <a:avLst/>
          </a:prstGeom>
          <a:noFill/>
        </p:spPr>
        <p:txBody>
          <a:bodyPr wrap="square" rtlCol="0">
            <a:spAutoFit/>
          </a:bodyPr>
          <a:lstStyle/>
          <a:p>
            <a:r>
              <a:rPr lang="en-US" altLang="zh-CN" sz="6000" b="1" dirty="0">
                <a:solidFill>
                  <a:srgbClr val="43556C"/>
                </a:solidFill>
                <a:latin typeface="Times New Roman" panose="02020603050405020304" pitchFamily="18" charset="0"/>
                <a:cs typeface="Times New Roman" panose="02020603050405020304" pitchFamily="18" charset="0"/>
              </a:rPr>
              <a:t>2</a:t>
            </a:r>
            <a:endParaRPr lang="zh-CN" altLang="en-US" sz="6000" b="1" dirty="0">
              <a:solidFill>
                <a:srgbClr val="43556C"/>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3706726" y="4597983"/>
            <a:ext cx="666991" cy="1015663"/>
          </a:xfrm>
          <a:prstGeom prst="rect">
            <a:avLst/>
          </a:prstGeom>
          <a:noFill/>
        </p:spPr>
        <p:txBody>
          <a:bodyPr wrap="square" rtlCol="0">
            <a:spAutoFit/>
          </a:bodyPr>
          <a:lstStyle/>
          <a:p>
            <a:r>
              <a:rPr lang="en-US" altLang="zh-CN" sz="6000" b="1" dirty="0">
                <a:solidFill>
                  <a:srgbClr val="C00000"/>
                </a:solidFill>
                <a:latin typeface="Times New Roman" panose="02020603050405020304" pitchFamily="18" charset="0"/>
                <a:cs typeface="Times New Roman" panose="02020603050405020304" pitchFamily="18" charset="0"/>
              </a:rPr>
              <a:t>3</a:t>
            </a:r>
            <a:endParaRPr lang="zh-CN" altLang="en-US" sz="6000" b="1" dirty="0">
              <a:solidFill>
                <a:srgbClr val="C00000"/>
              </a:solidFill>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8776" r="29942"/>
          <a:stretch>
            <a:fillRect/>
          </a:stretch>
        </p:blipFill>
        <p:spPr bwMode="auto">
          <a:xfrm>
            <a:off x="337895" y="2053522"/>
            <a:ext cx="2837874" cy="2894285"/>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直接箭头连接符 56"/>
          <p:cNvCxnSpPr>
            <a:stCxn id="38" idx="6"/>
            <a:endCxn id="55" idx="2"/>
          </p:cNvCxnSpPr>
          <p:nvPr/>
        </p:nvCxnSpPr>
        <p:spPr>
          <a:xfrm flipV="1">
            <a:off x="7563603" y="2923761"/>
            <a:ext cx="2569200" cy="1"/>
          </a:xfrm>
          <a:prstGeom prst="straightConnector1">
            <a:avLst/>
          </a:prstGeom>
          <a:noFill/>
          <a:ln w="57150">
            <a:solidFill>
              <a:srgbClr val="43556C"/>
            </a:solidFill>
            <a:prstDash val="solid"/>
            <a:headEnd type="none" w="med" len="med"/>
            <a:tailEnd type="triangl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8" idx="2"/>
            <a:endCxn id="39" idx="6"/>
          </p:cNvCxnSpPr>
          <p:nvPr/>
        </p:nvCxnSpPr>
        <p:spPr>
          <a:xfrm flipH="1" flipV="1">
            <a:off x="1924884" y="2923761"/>
            <a:ext cx="2569199" cy="1"/>
          </a:xfrm>
          <a:prstGeom prst="straightConnector1">
            <a:avLst/>
          </a:prstGeom>
          <a:noFill/>
          <a:ln w="57150">
            <a:solidFill>
              <a:srgbClr val="43556C"/>
            </a:solidFill>
            <a:prstDash val="solid"/>
            <a:headEnd type="none" w="med" len="med"/>
            <a:tailEnd type="triangl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36</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48826" y="200457"/>
            <a:ext cx="4288353" cy="707886"/>
          </a:xfrm>
          <a:prstGeom prst="rect">
            <a:avLst/>
          </a:prstGeom>
          <a:solidFill>
            <a:schemeClr val="bg1"/>
          </a:solidFill>
        </p:spPr>
        <p:txBody>
          <a:bodyPr wrap="none" rtlCol="0">
            <a:spAutoFit/>
          </a:bodyPr>
          <a:lstStyle/>
          <a:p>
            <a:pPr algn="ct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人工智能发展趋势</a:t>
            </a:r>
          </a:p>
        </p:txBody>
      </p:sp>
      <p:pic>
        <p:nvPicPr>
          <p:cNvPr id="38" name="Picture 2"/>
          <p:cNvPicPr>
            <a:picLocks noChangeArrowheads="1"/>
          </p:cNvPicPr>
          <p:nvPr/>
        </p:nvPicPr>
        <p:blipFill rotWithShape="1">
          <a:blip r:embed="rId3" cstate="print">
            <a:extLst>
              <a:ext uri="{28A0092B-C50C-407E-A947-70E740481C1C}">
                <a14:useLocalDpi xmlns:a14="http://schemas.microsoft.com/office/drawing/2010/main" val="0"/>
              </a:ext>
            </a:extLst>
          </a:blip>
          <a:srcRect l="22132" t="4084" r="19649" b="5229"/>
          <a:stretch>
            <a:fillRect/>
          </a:stretch>
        </p:blipFill>
        <p:spPr bwMode="auto">
          <a:xfrm>
            <a:off x="4494083" y="1398775"/>
            <a:ext cx="3069520" cy="3049973"/>
          </a:xfrm>
          <a:prstGeom prst="ellipse">
            <a:avLst/>
          </a:prstGeom>
          <a:noFill/>
          <a:ln w="38100">
            <a:solidFill>
              <a:srgbClr val="43556C"/>
            </a:solidFill>
            <a:prstDash val="dash"/>
          </a:ln>
          <a:extLst>
            <a:ext uri="{909E8E84-426E-40DD-AFC4-6F175D3DCCD1}">
              <a14:hiddenFill xmlns:a14="http://schemas.microsoft.com/office/drawing/2010/main">
                <a:solidFill>
                  <a:srgbClr val="FFFFFF"/>
                </a:solidFill>
              </a14:hiddenFill>
            </a:ext>
          </a:extLst>
        </p:spPr>
      </p:pic>
      <p:pic>
        <p:nvPicPr>
          <p:cNvPr id="39" name="Picture 4"/>
          <p:cNvPicPr>
            <a:picLocks noChangeArrowheads="1"/>
          </p:cNvPicPr>
          <p:nvPr/>
        </p:nvPicPr>
        <p:blipFill rotWithShape="1">
          <a:blip r:embed="rId4" cstate="print">
            <a:extLst>
              <a:ext uri="{28A0092B-C50C-407E-A947-70E740481C1C}">
                <a14:useLocalDpi xmlns:a14="http://schemas.microsoft.com/office/drawing/2010/main" val="0"/>
              </a:ext>
            </a:extLst>
          </a:blip>
          <a:srcRect l="38525" t="3408" r="1416" b="14261"/>
          <a:stretch>
            <a:fillRect/>
          </a:stretch>
        </p:blipFill>
        <p:spPr bwMode="auto">
          <a:xfrm>
            <a:off x="349391" y="2141031"/>
            <a:ext cx="1575493" cy="1565460"/>
          </a:xfrm>
          <a:prstGeom prst="ellipse">
            <a:avLst/>
          </a:prstGeom>
          <a:noFill/>
          <a:ln w="38100">
            <a:solidFill>
              <a:srgbClr val="43556C"/>
            </a:solidFill>
            <a:prstDash val="dash"/>
          </a:ln>
          <a:extLst>
            <a:ext uri="{909E8E84-426E-40DD-AFC4-6F175D3DCCD1}">
              <a14:hiddenFill xmlns:a14="http://schemas.microsoft.com/office/drawing/2010/main">
                <a:solidFill>
                  <a:srgbClr val="FFFFFF"/>
                </a:solidFill>
              </a14:hiddenFill>
            </a:ext>
          </a:extLst>
        </p:spPr>
      </p:pic>
      <p:pic>
        <p:nvPicPr>
          <p:cNvPr id="40" name="Picture 6"/>
          <p:cNvPicPr>
            <a:picLocks noChangeArrowheads="1"/>
          </p:cNvPicPr>
          <p:nvPr/>
        </p:nvPicPr>
        <p:blipFill rotWithShape="1">
          <a:blip r:embed="rId5" cstate="print">
            <a:extLst>
              <a:ext uri="{28A0092B-C50C-407E-A947-70E740481C1C}">
                <a14:useLocalDpi xmlns:a14="http://schemas.microsoft.com/office/drawing/2010/main" val="0"/>
              </a:ext>
            </a:extLst>
          </a:blip>
          <a:srcRect l="20776" t="60" r="22819" b="-60"/>
          <a:stretch>
            <a:fillRect/>
          </a:stretch>
        </p:blipFill>
        <p:spPr bwMode="auto">
          <a:xfrm>
            <a:off x="2185413" y="1906212"/>
            <a:ext cx="2048141" cy="2035098"/>
          </a:xfrm>
          <a:prstGeom prst="ellipse">
            <a:avLst/>
          </a:prstGeom>
          <a:noFill/>
          <a:ln w="38100">
            <a:solidFill>
              <a:srgbClr val="43556C"/>
            </a:solidFill>
            <a:prstDash val="dash"/>
          </a:ln>
          <a:extLst>
            <a:ext uri="{909E8E84-426E-40DD-AFC4-6F175D3DCCD1}">
              <a14:hiddenFill xmlns:a14="http://schemas.microsoft.com/office/drawing/2010/main">
                <a:solidFill>
                  <a:srgbClr val="FFFFFF"/>
                </a:solidFill>
              </a14:hiddenFill>
            </a:ext>
          </a:extLst>
        </p:spPr>
      </p:pic>
      <p:pic>
        <p:nvPicPr>
          <p:cNvPr id="43" name="Picture 8"/>
          <p:cNvPicPr>
            <a:picLocks noChangeArrowheads="1"/>
          </p:cNvPicPr>
          <p:nvPr/>
        </p:nvPicPr>
        <p:blipFill rotWithShape="1">
          <a:blip r:embed="rId6" cstate="print">
            <a:extLst>
              <a:ext uri="{28A0092B-C50C-407E-A947-70E740481C1C}">
                <a14:useLocalDpi xmlns:a14="http://schemas.microsoft.com/office/drawing/2010/main" val="0"/>
              </a:ext>
            </a:extLst>
          </a:blip>
          <a:srcRect l="29975" t="3253" r="14473" b="-3253"/>
          <a:stretch>
            <a:fillRect/>
          </a:stretch>
        </p:blipFill>
        <p:spPr bwMode="auto">
          <a:xfrm>
            <a:off x="7824132" y="1906212"/>
            <a:ext cx="2048141" cy="2035098"/>
          </a:xfrm>
          <a:prstGeom prst="ellipse">
            <a:avLst/>
          </a:prstGeom>
          <a:noFill/>
          <a:ln w="38100">
            <a:solidFill>
              <a:srgbClr val="43556C"/>
            </a:solidFill>
            <a:prstDash val="dash"/>
          </a:ln>
          <a:extLst>
            <a:ext uri="{909E8E84-426E-40DD-AFC4-6F175D3DCCD1}">
              <a14:hiddenFill xmlns:a14="http://schemas.microsoft.com/office/drawing/2010/main">
                <a:solidFill>
                  <a:srgbClr val="FFFFFF"/>
                </a:solidFill>
              </a14:hiddenFill>
            </a:ext>
          </a:extLst>
        </p:spPr>
      </p:pic>
      <p:pic>
        <p:nvPicPr>
          <p:cNvPr id="55" name="Picture 10"/>
          <p:cNvPicPr>
            <a:picLocks noChangeArrowheads="1"/>
          </p:cNvPicPr>
          <p:nvPr/>
        </p:nvPicPr>
        <p:blipFill rotWithShape="1">
          <a:blip r:embed="rId7" cstate="print">
            <a:extLst>
              <a:ext uri="{28A0092B-C50C-407E-A947-70E740481C1C}">
                <a14:useLocalDpi xmlns:a14="http://schemas.microsoft.com/office/drawing/2010/main" val="0"/>
              </a:ext>
            </a:extLst>
          </a:blip>
          <a:srcRect l="37492" t="33" r="20706" b="-33"/>
          <a:stretch>
            <a:fillRect/>
          </a:stretch>
        </p:blipFill>
        <p:spPr bwMode="auto">
          <a:xfrm>
            <a:off x="10132803" y="2141031"/>
            <a:ext cx="1575493" cy="1565460"/>
          </a:xfrm>
          <a:prstGeom prst="ellipse">
            <a:avLst/>
          </a:prstGeom>
          <a:noFill/>
          <a:ln w="38100">
            <a:solidFill>
              <a:srgbClr val="43556C"/>
            </a:solidFill>
            <a:prstDash val="dash"/>
          </a:ln>
          <a:extLst>
            <a:ext uri="{909E8E84-426E-40DD-AFC4-6F175D3DCCD1}">
              <a14:hiddenFill xmlns:a14="http://schemas.microsoft.com/office/drawing/2010/main">
                <a:solidFill>
                  <a:srgbClr val="FFFFFF"/>
                </a:solidFill>
              </a14:hiddenFill>
            </a:ext>
          </a:extLst>
        </p:spPr>
      </p:pic>
      <p:sp>
        <p:nvSpPr>
          <p:cNvPr id="59" name="标题 1"/>
          <p:cNvSpPr txBox="1"/>
          <p:nvPr/>
        </p:nvSpPr>
        <p:spPr>
          <a:xfrm>
            <a:off x="651328" y="4808090"/>
            <a:ext cx="10883348" cy="12613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阿里达摩院发布</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2021</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十大科技趋势，其中关于</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的内容：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提升药物及疫苗研发效率；脑机接口帮助人类超越生物学极限；数据处理实现“自治与自我进化”；农业迈入数据智能时代。</a:t>
            </a: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37</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人工智能发展趋势</a:t>
            </a:r>
          </a:p>
        </p:txBody>
      </p:sp>
      <p:sp>
        <p:nvSpPr>
          <p:cNvPr id="2" name="矩形: 圆角 1"/>
          <p:cNvSpPr/>
          <p:nvPr/>
        </p:nvSpPr>
        <p:spPr>
          <a:xfrm>
            <a:off x="382136" y="1262286"/>
            <a:ext cx="2006221" cy="1944000"/>
          </a:xfrm>
          <a:prstGeom prst="roundRect">
            <a:avLst>
              <a:gd name="adj" fmla="val 10452"/>
            </a:avLst>
          </a:prstGeom>
          <a:solidFill>
            <a:srgbClr val="43556C"/>
          </a:solidFill>
          <a:ln>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0" dirty="0">
                <a:solidFill>
                  <a:schemeClr val="bg1"/>
                </a:solidFill>
                <a:effectLst/>
                <a:latin typeface="微软雅黑" panose="020B0503020204020204" pitchFamily="34" charset="-122"/>
                <a:ea typeface="微软雅黑" panose="020B0503020204020204" pitchFamily="34" charset="-122"/>
              </a:rPr>
              <a:t>科学计算中的数据与机理融合建模</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2751729" y="1262286"/>
            <a:ext cx="2006221" cy="1944000"/>
          </a:xfrm>
          <a:prstGeom prst="roundRect">
            <a:avLst>
              <a:gd name="adj" fmla="val 10452"/>
            </a:avLst>
          </a:prstGeom>
          <a:solidFill>
            <a:schemeClr val="bg1"/>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0" dirty="0">
                <a:solidFill>
                  <a:srgbClr val="191919"/>
                </a:solidFill>
                <a:effectLst/>
                <a:latin typeface="微软雅黑" panose="020B0503020204020204" pitchFamily="34" charset="-122"/>
                <a:ea typeface="微软雅黑" panose="020B0503020204020204" pitchFamily="34" charset="-122"/>
              </a:rPr>
              <a:t>深度学习理论迎来整合与突破</a:t>
            </a:r>
            <a:endParaRPr lang="zh-CN" altLang="en-US" b="0" i="0" dirty="0">
              <a:solidFill>
                <a:srgbClr val="191919"/>
              </a:solidFill>
              <a:effectLst/>
              <a:latin typeface="微软雅黑" panose="020B0503020204020204" pitchFamily="34" charset="-122"/>
              <a:ea typeface="微软雅黑" panose="020B0503020204020204" pitchFamily="34" charset="-122"/>
            </a:endParaRPr>
          </a:p>
        </p:txBody>
      </p:sp>
      <p:sp>
        <p:nvSpPr>
          <p:cNvPr id="46" name="矩形: 圆角 45"/>
          <p:cNvSpPr/>
          <p:nvPr/>
        </p:nvSpPr>
        <p:spPr>
          <a:xfrm>
            <a:off x="5121322" y="1262286"/>
            <a:ext cx="2006221" cy="1944000"/>
          </a:xfrm>
          <a:prstGeom prst="roundRect">
            <a:avLst>
              <a:gd name="adj" fmla="val 10452"/>
            </a:avLst>
          </a:prstGeom>
          <a:solidFill>
            <a:srgbClr val="43556C"/>
          </a:solidFill>
          <a:ln>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微软雅黑" panose="020B0503020204020204" pitchFamily="34" charset="-122"/>
                <a:ea typeface="微软雅黑" panose="020B0503020204020204" pitchFamily="34" charset="-122"/>
              </a:rPr>
              <a:t>机器学习向分布式隐私保护方向演进</a:t>
            </a:r>
          </a:p>
        </p:txBody>
      </p:sp>
      <p:sp>
        <p:nvSpPr>
          <p:cNvPr id="47" name="矩形: 圆角 46"/>
          <p:cNvSpPr/>
          <p:nvPr/>
        </p:nvSpPr>
        <p:spPr>
          <a:xfrm>
            <a:off x="7490914" y="1262286"/>
            <a:ext cx="2006221" cy="1944000"/>
          </a:xfrm>
          <a:prstGeom prst="roundRect">
            <a:avLst>
              <a:gd name="adj" fmla="val 10452"/>
            </a:avLst>
          </a:prstGeom>
          <a:solidFill>
            <a:schemeClr val="bg1"/>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191919"/>
                </a:solidFill>
                <a:latin typeface="微软雅黑" panose="020B0503020204020204" pitchFamily="34" charset="-122"/>
                <a:ea typeface="微软雅黑" panose="020B0503020204020204" pitchFamily="34" charset="-122"/>
              </a:rPr>
              <a:t>大规模自监督预训练方法进一步发展</a:t>
            </a:r>
          </a:p>
        </p:txBody>
      </p:sp>
      <p:sp>
        <p:nvSpPr>
          <p:cNvPr id="48" name="矩形: 圆角 47"/>
          <p:cNvSpPr/>
          <p:nvPr/>
        </p:nvSpPr>
        <p:spPr>
          <a:xfrm>
            <a:off x="9860506" y="1262286"/>
            <a:ext cx="2006221" cy="1944000"/>
          </a:xfrm>
          <a:prstGeom prst="roundRect">
            <a:avLst>
              <a:gd name="adj" fmla="val 10452"/>
            </a:avLst>
          </a:prstGeom>
          <a:solidFill>
            <a:srgbClr val="43556C"/>
          </a:solidFill>
          <a:ln>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微软雅黑" panose="020B0503020204020204" pitchFamily="34" charset="-122"/>
                <a:ea typeface="微软雅黑" panose="020B0503020204020204" pitchFamily="34" charset="-122"/>
              </a:rPr>
              <a:t>基于因果学习的信息检索模型与系统成为重要发展方向</a:t>
            </a:r>
          </a:p>
        </p:txBody>
      </p:sp>
      <p:sp>
        <p:nvSpPr>
          <p:cNvPr id="49" name="矩形: 圆角 48"/>
          <p:cNvSpPr/>
          <p:nvPr/>
        </p:nvSpPr>
        <p:spPr>
          <a:xfrm>
            <a:off x="382136" y="3543740"/>
            <a:ext cx="2006221" cy="1944000"/>
          </a:xfrm>
          <a:prstGeom prst="roundRect">
            <a:avLst>
              <a:gd name="adj" fmla="val 10452"/>
            </a:avLst>
          </a:prstGeom>
          <a:solidFill>
            <a:schemeClr val="bg1"/>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191919"/>
                </a:solidFill>
                <a:latin typeface="微软雅黑" panose="020B0503020204020204" pitchFamily="34" charset="-122"/>
                <a:ea typeface="微软雅黑" panose="020B0503020204020204" pitchFamily="34" charset="-122"/>
              </a:rPr>
              <a:t>类脑计算系统从“专用”向“通用”逐步演进</a:t>
            </a:r>
          </a:p>
        </p:txBody>
      </p:sp>
      <p:sp>
        <p:nvSpPr>
          <p:cNvPr id="50" name="矩形: 圆角 49"/>
          <p:cNvSpPr/>
          <p:nvPr/>
        </p:nvSpPr>
        <p:spPr>
          <a:xfrm>
            <a:off x="2751728" y="3543740"/>
            <a:ext cx="2006221" cy="1944000"/>
          </a:xfrm>
          <a:prstGeom prst="roundRect">
            <a:avLst>
              <a:gd name="adj" fmla="val 10452"/>
            </a:avLst>
          </a:prstGeom>
          <a:solidFill>
            <a:srgbClr val="43556C"/>
          </a:solidFill>
          <a:ln>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微软雅黑" panose="020B0503020204020204" pitchFamily="34" charset="-122"/>
                <a:ea typeface="微软雅黑" panose="020B0503020204020204" pitchFamily="34" charset="-122"/>
              </a:rPr>
              <a:t>类脑计算从散点独立研究向多点迭代发展迈进</a:t>
            </a:r>
          </a:p>
        </p:txBody>
      </p:sp>
      <p:sp>
        <p:nvSpPr>
          <p:cNvPr id="51" name="矩形: 圆角 50"/>
          <p:cNvSpPr/>
          <p:nvPr/>
        </p:nvSpPr>
        <p:spPr>
          <a:xfrm>
            <a:off x="5121322" y="3543740"/>
            <a:ext cx="2006221" cy="1944000"/>
          </a:xfrm>
          <a:prstGeom prst="roundRect">
            <a:avLst>
              <a:gd name="adj" fmla="val 10452"/>
            </a:avLst>
          </a:prstGeom>
          <a:solidFill>
            <a:schemeClr val="bg1"/>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191919"/>
                </a:solidFill>
                <a:latin typeface="微软雅黑" panose="020B0503020204020204" pitchFamily="34" charset="-122"/>
                <a:ea typeface="微软雅黑" panose="020B0503020204020204" pitchFamily="34" charset="-122"/>
              </a:rPr>
              <a:t>神经形态硬件特性得到进一步的发掘并用于实现更为先进的智能系统</a:t>
            </a:r>
          </a:p>
        </p:txBody>
      </p:sp>
      <p:sp>
        <p:nvSpPr>
          <p:cNvPr id="52" name="矩形: 圆角 51"/>
          <p:cNvSpPr/>
          <p:nvPr/>
        </p:nvSpPr>
        <p:spPr>
          <a:xfrm>
            <a:off x="7490914" y="3543740"/>
            <a:ext cx="2006221" cy="1944000"/>
          </a:xfrm>
          <a:prstGeom prst="roundRect">
            <a:avLst>
              <a:gd name="adj" fmla="val 10452"/>
            </a:avLst>
          </a:prstGeom>
          <a:solidFill>
            <a:srgbClr val="43556C"/>
          </a:solidFill>
          <a:ln>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微软雅黑" panose="020B0503020204020204" pitchFamily="34" charset="-122"/>
                <a:ea typeface="微软雅黑" panose="020B0503020204020204" pitchFamily="34" charset="-122"/>
              </a:rPr>
              <a:t>人工智能从脑结构启发走向结构与功能启发并重</a:t>
            </a:r>
          </a:p>
        </p:txBody>
      </p:sp>
      <p:sp>
        <p:nvSpPr>
          <p:cNvPr id="53" name="矩形: 圆角 52"/>
          <p:cNvSpPr/>
          <p:nvPr/>
        </p:nvSpPr>
        <p:spPr>
          <a:xfrm>
            <a:off x="9860506" y="3543740"/>
            <a:ext cx="2006221" cy="1944000"/>
          </a:xfrm>
          <a:prstGeom prst="roundRect">
            <a:avLst>
              <a:gd name="adj" fmla="val 10452"/>
            </a:avLst>
          </a:prstGeom>
          <a:solidFill>
            <a:schemeClr val="bg1"/>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191919"/>
                </a:solidFill>
                <a:latin typeface="微软雅黑" panose="020B0503020204020204" pitchFamily="34" charset="-122"/>
                <a:ea typeface="微软雅黑" panose="020B0503020204020204" pitchFamily="34" charset="-122"/>
              </a:rPr>
              <a:t>人工智能计算中心成为智能化时代的关键基础设施</a:t>
            </a:r>
          </a:p>
        </p:txBody>
      </p:sp>
      <p:sp>
        <p:nvSpPr>
          <p:cNvPr id="54" name="标题 1"/>
          <p:cNvSpPr txBox="1"/>
          <p:nvPr/>
        </p:nvSpPr>
        <p:spPr>
          <a:xfrm>
            <a:off x="1809749" y="5817138"/>
            <a:ext cx="8572501" cy="642457"/>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北京人工智能智源研究院发布</a:t>
            </a:r>
            <a:r>
              <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《2021</a:t>
            </a: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人工智能十大技术趋势报告</a:t>
            </a:r>
            <a:r>
              <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38</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人工智能发展趋势</a:t>
            </a:r>
          </a:p>
        </p:txBody>
      </p:sp>
      <p:sp>
        <p:nvSpPr>
          <p:cNvPr id="54" name="标题 1"/>
          <p:cNvSpPr txBox="1"/>
          <p:nvPr/>
        </p:nvSpPr>
        <p:spPr>
          <a:xfrm>
            <a:off x="769589" y="4795751"/>
            <a:ext cx="3283070" cy="11090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zh-CN" sz="1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RE.WORK</a:t>
            </a:r>
            <a:r>
              <a:rPr lang="zh-CN" altLang="en-US" sz="1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人工智能和深度学习领域全球领先的活动机构</a:t>
            </a:r>
          </a:p>
        </p:txBody>
      </p:sp>
      <p:pic>
        <p:nvPicPr>
          <p:cNvPr id="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789" y="2043382"/>
            <a:ext cx="3940671" cy="2624221"/>
          </a:xfrm>
          <a:prstGeom prst="rect">
            <a:avLst/>
          </a:prstGeom>
          <a:noFill/>
          <a:ln w="6350">
            <a:solidFill>
              <a:schemeClr val="bg1"/>
            </a:solidFill>
          </a:ln>
          <a:extLst>
            <a:ext uri="{909E8E84-426E-40DD-AFC4-6F175D3DCCD1}">
              <a14:hiddenFill xmlns:a14="http://schemas.microsoft.com/office/drawing/2010/main">
                <a:solidFill>
                  <a:srgbClr val="FFFFFF"/>
                </a:solidFill>
              </a14:hiddenFill>
            </a:ext>
          </a:extLst>
        </p:spPr>
      </p:pic>
      <p:sp>
        <p:nvSpPr>
          <p:cNvPr id="3" name="对话气泡: 矩形 2"/>
          <p:cNvSpPr/>
          <p:nvPr/>
        </p:nvSpPr>
        <p:spPr>
          <a:xfrm>
            <a:off x="4976665" y="1700672"/>
            <a:ext cx="6129131" cy="1448429"/>
          </a:xfrm>
          <a:prstGeom prst="wedgeRectCallout">
            <a:avLst>
              <a:gd name="adj1" fmla="val -55316"/>
              <a:gd name="adj2" fmla="val -68"/>
            </a:avLst>
          </a:prstGeom>
          <a:solidFill>
            <a:schemeClr val="bg1"/>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对话气泡: 矩形 17"/>
          <p:cNvSpPr/>
          <p:nvPr/>
        </p:nvSpPr>
        <p:spPr>
          <a:xfrm flipH="1">
            <a:off x="4976665" y="3640766"/>
            <a:ext cx="6129131" cy="2223921"/>
          </a:xfrm>
          <a:prstGeom prst="wedgeRectCallout">
            <a:avLst>
              <a:gd name="adj1" fmla="val -53822"/>
              <a:gd name="adj2" fmla="val 1002"/>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055701" y="1826908"/>
            <a:ext cx="5971057" cy="1200329"/>
          </a:xfrm>
          <a:prstGeom prst="rect">
            <a:avLst/>
          </a:prstGeom>
          <a:noFill/>
        </p:spPr>
        <p:txBody>
          <a:bodyPr wrap="square" rtlCol="0">
            <a:spAutoFit/>
          </a:bodyPr>
          <a:lstStyle/>
          <a:p>
            <a:r>
              <a:rPr lang="zh-CN" altLang="en-US" b="1" dirty="0">
                <a:solidFill>
                  <a:srgbClr val="43556C"/>
                </a:solidFill>
                <a:latin typeface="微软雅黑" panose="020B0503020204020204" pitchFamily="34" charset="-122"/>
                <a:ea typeface="微软雅黑" panose="020B0503020204020204" pitchFamily="34" charset="-122"/>
              </a:rPr>
              <a:t>情绪感知初创公司</a:t>
            </a:r>
            <a:r>
              <a:rPr lang="en-US" altLang="zh-CN" b="1" dirty="0" err="1">
                <a:solidFill>
                  <a:srgbClr val="43556C"/>
                </a:solidFill>
                <a:latin typeface="微软雅黑" panose="020B0503020204020204" pitchFamily="34" charset="-122"/>
                <a:ea typeface="微软雅黑" panose="020B0503020204020204" pitchFamily="34" charset="-122"/>
              </a:rPr>
              <a:t>Affectiva</a:t>
            </a:r>
            <a:r>
              <a:rPr lang="zh-CN" altLang="en-US" b="1" dirty="0">
                <a:solidFill>
                  <a:srgbClr val="43556C"/>
                </a:solidFill>
                <a:latin typeface="微软雅黑" panose="020B0503020204020204" pitchFamily="34" charset="-122"/>
                <a:ea typeface="微软雅黑" panose="020B0503020204020204" pitchFamily="34" charset="-122"/>
              </a:rPr>
              <a:t>联合创始人兼首席执行官</a:t>
            </a:r>
            <a:r>
              <a:rPr lang="en-US" altLang="zh-CN" b="1" dirty="0">
                <a:solidFill>
                  <a:srgbClr val="43556C"/>
                </a:solidFill>
                <a:latin typeface="微软雅黑" panose="020B0503020204020204" pitchFamily="34" charset="-122"/>
                <a:ea typeface="微软雅黑" panose="020B0503020204020204" pitchFamily="34" charset="-122"/>
              </a:rPr>
              <a:t>Dr. Rana el </a:t>
            </a:r>
            <a:r>
              <a:rPr lang="en-US" altLang="zh-CN" b="1" dirty="0" err="1">
                <a:solidFill>
                  <a:srgbClr val="43556C"/>
                </a:solidFill>
                <a:latin typeface="微软雅黑" panose="020B0503020204020204" pitchFamily="34" charset="-122"/>
                <a:ea typeface="微软雅黑" panose="020B0503020204020204" pitchFamily="34" charset="-122"/>
              </a:rPr>
              <a:t>Kaliouby</a:t>
            </a:r>
            <a:r>
              <a:rPr lang="en-US" altLang="zh-CN" b="1" dirty="0">
                <a:solidFill>
                  <a:srgbClr val="43556C"/>
                </a:solidFill>
                <a:latin typeface="微软雅黑" panose="020B0503020204020204" pitchFamily="34" charset="-122"/>
                <a:ea typeface="微软雅黑" panose="020B0503020204020204" pitchFamily="34" charset="-122"/>
              </a:rPr>
              <a:t>: </a:t>
            </a:r>
          </a:p>
          <a:p>
            <a:r>
              <a:rPr lang="zh-CN" altLang="en-US" b="1" dirty="0">
                <a:solidFill>
                  <a:srgbClr val="C00000"/>
                </a:solidFill>
                <a:latin typeface="微软雅黑" panose="020B0503020204020204" pitchFamily="34" charset="-122"/>
                <a:ea typeface="微软雅黑" panose="020B0503020204020204" pitchFamily="34" charset="-122"/>
              </a:rPr>
              <a:t>情绪感知</a:t>
            </a:r>
            <a:r>
              <a:rPr lang="zh-CN" altLang="en-US" b="1" dirty="0">
                <a:solidFill>
                  <a:srgbClr val="43556C"/>
                </a:solidFill>
                <a:latin typeface="微软雅黑" panose="020B0503020204020204" pitchFamily="34" charset="-122"/>
                <a:ea typeface="微软雅黑" panose="020B0503020204020204" pitchFamily="34" charset="-122"/>
              </a:rPr>
              <a:t>方面</a:t>
            </a:r>
            <a:r>
              <a:rPr lang="en-US" altLang="zh-CN" b="1" dirty="0">
                <a:solidFill>
                  <a:srgbClr val="43556C"/>
                </a:solidFill>
                <a:latin typeface="微软雅黑" panose="020B0503020204020204" pitchFamily="34" charset="-122"/>
                <a:ea typeface="微软雅黑" panose="020B0503020204020204" pitchFamily="34" charset="-122"/>
              </a:rPr>
              <a:t>——</a:t>
            </a:r>
            <a:r>
              <a:rPr lang="zh-CN" altLang="en-US" b="1" dirty="0">
                <a:solidFill>
                  <a:srgbClr val="43556C"/>
                </a:solidFill>
                <a:latin typeface="微软雅黑" panose="020B0503020204020204" pitchFamily="34" charset="-122"/>
                <a:ea typeface="微软雅黑" panose="020B0503020204020204" pitchFamily="34" charset="-122"/>
              </a:rPr>
              <a:t>通过面部表情、语音语调以及肢体语言传递言语之外的信息，提供真实的信息反馈</a:t>
            </a:r>
          </a:p>
        </p:txBody>
      </p:sp>
      <p:sp>
        <p:nvSpPr>
          <p:cNvPr id="20" name="文本框 19"/>
          <p:cNvSpPr txBox="1"/>
          <p:nvPr/>
        </p:nvSpPr>
        <p:spPr>
          <a:xfrm>
            <a:off x="5027789" y="3721674"/>
            <a:ext cx="5998969" cy="2062103"/>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人工智能机构</a:t>
            </a:r>
            <a:r>
              <a:rPr lang="en-US" altLang="zh-CN" sz="1600" b="1" dirty="0">
                <a:solidFill>
                  <a:schemeClr val="bg1"/>
                </a:solidFill>
                <a:latin typeface="微软雅黑" panose="020B0503020204020204" pitchFamily="34" charset="-122"/>
                <a:ea typeface="微软雅黑" panose="020B0503020204020204" pitchFamily="34" charset="-122"/>
              </a:rPr>
              <a:t>Got-It AI</a:t>
            </a:r>
            <a:r>
              <a:rPr lang="zh-CN" altLang="en-US" sz="1600" b="1" dirty="0">
                <a:solidFill>
                  <a:schemeClr val="bg1"/>
                </a:solidFill>
                <a:latin typeface="微软雅黑" panose="020B0503020204020204" pitchFamily="34" charset="-122"/>
                <a:ea typeface="微软雅黑" panose="020B0503020204020204" pitchFamily="34" charset="-122"/>
              </a:rPr>
              <a:t>首席科学家兼对话式</a:t>
            </a:r>
            <a:r>
              <a:rPr lang="en-US" altLang="zh-CN" sz="1600" b="1" dirty="0">
                <a:solidFill>
                  <a:schemeClr val="bg1"/>
                </a:solidFill>
                <a:latin typeface="微软雅黑" panose="020B0503020204020204" pitchFamily="34" charset="-122"/>
                <a:ea typeface="微软雅黑" panose="020B0503020204020204" pitchFamily="34" charset="-122"/>
              </a:rPr>
              <a:t>AI</a:t>
            </a:r>
            <a:r>
              <a:rPr lang="zh-CN" altLang="en-US" sz="1600" b="1" dirty="0">
                <a:solidFill>
                  <a:schemeClr val="bg1"/>
                </a:solidFill>
                <a:latin typeface="微软雅黑" panose="020B0503020204020204" pitchFamily="34" charset="-122"/>
                <a:ea typeface="微软雅黑" panose="020B0503020204020204" pitchFamily="34" charset="-122"/>
              </a:rPr>
              <a:t>负责人</a:t>
            </a:r>
            <a:r>
              <a:rPr lang="en-US" altLang="zh-CN" sz="1600" b="1" dirty="0">
                <a:solidFill>
                  <a:schemeClr val="bg1"/>
                </a:solidFill>
                <a:latin typeface="微软雅黑" panose="020B0503020204020204" pitchFamily="34" charset="-122"/>
                <a:ea typeface="微软雅黑" panose="020B0503020204020204" pitchFamily="34" charset="-122"/>
              </a:rPr>
              <a:t>Chandra Khatri: </a:t>
            </a:r>
          </a:p>
          <a:p>
            <a:r>
              <a:rPr lang="zh-CN" altLang="en-US" sz="1600" b="1" dirty="0">
                <a:solidFill>
                  <a:srgbClr val="C00000"/>
                </a:solidFill>
                <a:latin typeface="微软雅黑" panose="020B0503020204020204" pitchFamily="34" charset="-122"/>
                <a:ea typeface="微软雅黑" panose="020B0503020204020204" pitchFamily="34" charset="-122"/>
              </a:rPr>
              <a:t>无代码的人工智能平台</a:t>
            </a:r>
            <a:r>
              <a:rPr lang="zh-CN" altLang="en-US" sz="1600" b="1" dirty="0">
                <a:solidFill>
                  <a:schemeClr val="bg1"/>
                </a:solidFill>
                <a:latin typeface="微软雅黑" panose="020B0503020204020204" pitchFamily="34" charset="-122"/>
                <a:ea typeface="微软雅黑" panose="020B0503020204020204" pitchFamily="34" charset="-122"/>
              </a:rPr>
              <a:t>、产品和初创企业开始激增，在现有工具之上构建无代码的人工智能平台和产品层，用户只需要简单地提供其数据，并且通过配置或者用户界面列出或选择模型，不仅可训练和服务模型，而且还可以通过</a:t>
            </a:r>
            <a:r>
              <a:rPr lang="en-US" altLang="zh-CN" sz="1600" b="1" dirty="0">
                <a:solidFill>
                  <a:schemeClr val="bg1"/>
                </a:solidFill>
                <a:latin typeface="微软雅黑" panose="020B0503020204020204" pitchFamily="34" charset="-122"/>
                <a:ea typeface="微软雅黑" panose="020B0503020204020204" pitchFamily="34" charset="-122"/>
              </a:rPr>
              <a:t>REST API</a:t>
            </a:r>
            <a:r>
              <a:rPr lang="zh-CN" altLang="en-US" sz="1600" b="1" dirty="0">
                <a:solidFill>
                  <a:schemeClr val="bg1"/>
                </a:solidFill>
                <a:latin typeface="微软雅黑" panose="020B0503020204020204" pitchFamily="34" charset="-122"/>
                <a:ea typeface="微软雅黑" panose="020B0503020204020204" pitchFamily="34" charset="-122"/>
              </a:rPr>
              <a:t>暴露给应用程序。</a:t>
            </a:r>
            <a:r>
              <a:rPr lang="en-US" altLang="zh-CN" sz="1600" b="1" dirty="0">
                <a:solidFill>
                  <a:schemeClr val="bg1"/>
                </a:solidFill>
                <a:latin typeface="微软雅黑" panose="020B0503020204020204" pitchFamily="34" charset="-122"/>
                <a:ea typeface="微软雅黑" panose="020B0503020204020204" pitchFamily="34" charset="-122"/>
              </a:rPr>
              <a:t>Got-It AI</a:t>
            </a:r>
            <a:r>
              <a:rPr lang="zh-CN" altLang="en-US" sz="1600" b="1" dirty="0">
                <a:solidFill>
                  <a:schemeClr val="bg1"/>
                </a:solidFill>
                <a:latin typeface="微软雅黑" panose="020B0503020204020204" pitchFamily="34" charset="-122"/>
                <a:ea typeface="微软雅黑" panose="020B0503020204020204" pitchFamily="34" charset="-122"/>
              </a:rPr>
              <a:t>开发的无代码、自我发掘、自我训练以及自我管理的平台，就在朝着大众化对话式人工智能的方向发展。</a:t>
            </a: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任意多边形: 形状 1"/>
          <p:cNvSpPr/>
          <p:nvPr/>
        </p:nvSpPr>
        <p:spPr>
          <a:xfrm flipV="1">
            <a:off x="482624" y="2327198"/>
            <a:ext cx="11112640" cy="1940571"/>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 name="connsiteX0-1" fmla="*/ 0 w 10480069"/>
              <a:gd name="connsiteY0-2" fmla="*/ 457183 h 1348155"/>
              <a:gd name="connsiteX1-3" fmla="*/ 1974023 w 10480069"/>
              <a:gd name="connsiteY1-4" fmla="*/ 1347201 h 1348155"/>
              <a:gd name="connsiteX2-5" fmla="*/ 4015474 w 10480069"/>
              <a:gd name="connsiteY2-6" fmla="*/ 326475 h 1348155"/>
              <a:gd name="connsiteX3-7" fmla="*/ 6577920 w 10480069"/>
              <a:gd name="connsiteY3-8" fmla="*/ 1272773 h 1348155"/>
              <a:gd name="connsiteX4-9" fmla="*/ 8980878 w 10480069"/>
              <a:gd name="connsiteY4-10" fmla="*/ 18131 h 1348155"/>
              <a:gd name="connsiteX5-11" fmla="*/ 10480069 w 10480069"/>
              <a:gd name="connsiteY5-12" fmla="*/ 645452 h 1348155"/>
              <a:gd name="connsiteX0-13" fmla="*/ 0 w 10480069"/>
              <a:gd name="connsiteY0-14" fmla="*/ 457183 h 1364268"/>
              <a:gd name="connsiteX1-15" fmla="*/ 1793830 w 10480069"/>
              <a:gd name="connsiteY1-16" fmla="*/ 1363353 h 1364268"/>
              <a:gd name="connsiteX2-17" fmla="*/ 4015474 w 10480069"/>
              <a:gd name="connsiteY2-18" fmla="*/ 326475 h 1364268"/>
              <a:gd name="connsiteX3-19" fmla="*/ 6577920 w 10480069"/>
              <a:gd name="connsiteY3-20" fmla="*/ 1272773 h 1364268"/>
              <a:gd name="connsiteX4-21" fmla="*/ 8980878 w 10480069"/>
              <a:gd name="connsiteY4-22" fmla="*/ 18131 h 1364268"/>
              <a:gd name="connsiteX5-23" fmla="*/ 10480069 w 10480069"/>
              <a:gd name="connsiteY5-24" fmla="*/ 645452 h 1364268"/>
              <a:gd name="connsiteX0-25" fmla="*/ 0 w 10480069"/>
              <a:gd name="connsiteY0-26" fmla="*/ 457183 h 1367009"/>
              <a:gd name="connsiteX1-27" fmla="*/ 1793830 w 10480069"/>
              <a:gd name="connsiteY1-28" fmla="*/ 1363353 h 1367009"/>
              <a:gd name="connsiteX2-29" fmla="*/ 4176360 w 10480069"/>
              <a:gd name="connsiteY2-30" fmla="*/ 181106 h 1367009"/>
              <a:gd name="connsiteX3-31" fmla="*/ 6577920 w 10480069"/>
              <a:gd name="connsiteY3-32" fmla="*/ 1272773 h 1367009"/>
              <a:gd name="connsiteX4-33" fmla="*/ 8980878 w 10480069"/>
              <a:gd name="connsiteY4-34" fmla="*/ 18131 h 1367009"/>
              <a:gd name="connsiteX5-35" fmla="*/ 10480069 w 10480069"/>
              <a:gd name="connsiteY5-36" fmla="*/ 645452 h 1367009"/>
              <a:gd name="connsiteX0-37" fmla="*/ 0 w 10480069"/>
              <a:gd name="connsiteY0-38" fmla="*/ 457183 h 1370134"/>
              <a:gd name="connsiteX1-39" fmla="*/ 1793830 w 10480069"/>
              <a:gd name="connsiteY1-40" fmla="*/ 1363353 h 1370134"/>
              <a:gd name="connsiteX2-41" fmla="*/ 4176360 w 10480069"/>
              <a:gd name="connsiteY2-42" fmla="*/ 181106 h 1370134"/>
              <a:gd name="connsiteX3-43" fmla="*/ 6841773 w 10480069"/>
              <a:gd name="connsiteY3-44" fmla="*/ 1369686 h 1370134"/>
              <a:gd name="connsiteX4-45" fmla="*/ 8980878 w 10480069"/>
              <a:gd name="connsiteY4-46" fmla="*/ 18131 h 1370134"/>
              <a:gd name="connsiteX5-47" fmla="*/ 10480069 w 10480069"/>
              <a:gd name="connsiteY5-48" fmla="*/ 645452 h 1370134"/>
              <a:gd name="connsiteX0-49" fmla="*/ 0 w 10480069"/>
              <a:gd name="connsiteY0-50" fmla="*/ 629844 h 1544232"/>
              <a:gd name="connsiteX1-51" fmla="*/ 1793830 w 10480069"/>
              <a:gd name="connsiteY1-52" fmla="*/ 1536014 h 1544232"/>
              <a:gd name="connsiteX2-53" fmla="*/ 4176360 w 10480069"/>
              <a:gd name="connsiteY2-54" fmla="*/ 353767 h 1544232"/>
              <a:gd name="connsiteX3-55" fmla="*/ 6841773 w 10480069"/>
              <a:gd name="connsiteY3-56" fmla="*/ 1542347 h 1544232"/>
              <a:gd name="connsiteX4-57" fmla="*/ 9161070 w 10480069"/>
              <a:gd name="connsiteY4-58" fmla="*/ 13119 h 1544232"/>
              <a:gd name="connsiteX5-59" fmla="*/ 10480069 w 10480069"/>
              <a:gd name="connsiteY5-60" fmla="*/ 818113 h 1544232"/>
              <a:gd name="connsiteX0-61" fmla="*/ 0 w 10480069"/>
              <a:gd name="connsiteY0-62" fmla="*/ 616725 h 1531113"/>
              <a:gd name="connsiteX1-63" fmla="*/ 1793830 w 10480069"/>
              <a:gd name="connsiteY1-64" fmla="*/ 1522895 h 1531113"/>
              <a:gd name="connsiteX2-65" fmla="*/ 4176360 w 10480069"/>
              <a:gd name="connsiteY2-66" fmla="*/ 340648 h 1531113"/>
              <a:gd name="connsiteX3-67" fmla="*/ 6841773 w 10480069"/>
              <a:gd name="connsiteY3-68" fmla="*/ 1529228 h 1531113"/>
              <a:gd name="connsiteX4-69" fmla="*/ 9161070 w 10480069"/>
              <a:gd name="connsiteY4-70" fmla="*/ 0 h 1531113"/>
              <a:gd name="connsiteX5-71" fmla="*/ 10480069 w 10480069"/>
              <a:gd name="connsiteY5-72" fmla="*/ 804994 h 15311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480069" h="1531113">
                <a:moveTo>
                  <a:pt x="0" y="616725"/>
                </a:moveTo>
                <a:cubicBezTo>
                  <a:pt x="826681" y="1175820"/>
                  <a:pt x="1097770" y="1568908"/>
                  <a:pt x="1793830" y="1522895"/>
                </a:cubicBezTo>
                <a:cubicBezTo>
                  <a:pt x="2489890" y="1476882"/>
                  <a:pt x="3335036" y="339593"/>
                  <a:pt x="4176360" y="340648"/>
                </a:cubicBezTo>
                <a:cubicBezTo>
                  <a:pt x="5017684" y="341703"/>
                  <a:pt x="6010988" y="1586003"/>
                  <a:pt x="6841773" y="1529228"/>
                </a:cubicBezTo>
                <a:cubicBezTo>
                  <a:pt x="7672558" y="1472453"/>
                  <a:pt x="8510712" y="104553"/>
                  <a:pt x="9161070" y="0"/>
                </a:cubicBezTo>
                <a:cubicBezTo>
                  <a:pt x="9824298" y="73120"/>
                  <a:pt x="10055652" y="439057"/>
                  <a:pt x="10480069" y="804994"/>
                </a:cubicBezTo>
              </a:path>
            </a:pathLst>
          </a:custGeom>
          <a:noFill/>
          <a:ln w="38100">
            <a:solidFill>
              <a:srgbClr val="43556C">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FD4D5"/>
                  </a:gs>
                  <a:gs pos="99000">
                    <a:srgbClr val="43A2C2"/>
                  </a:gs>
                </a:gsLst>
                <a:lin ang="5400000" scaled="1"/>
              </a:gradFill>
            </a:endParaRPr>
          </a:p>
        </p:txBody>
      </p:sp>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39</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人工智能发展趋势</a:t>
            </a:r>
          </a:p>
        </p:txBody>
      </p:sp>
      <p:sp>
        <p:nvSpPr>
          <p:cNvPr id="54" name="标题 1"/>
          <p:cNvSpPr txBox="1"/>
          <p:nvPr/>
        </p:nvSpPr>
        <p:spPr>
          <a:xfrm>
            <a:off x="1809749" y="5713393"/>
            <a:ext cx="8572501" cy="642457"/>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60000"/>
              </a:lnSpc>
            </a:pP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趋势一    </a:t>
            </a:r>
            <a:r>
              <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技术自身的融合</a:t>
            </a:r>
          </a:p>
        </p:txBody>
      </p:sp>
      <p:sp>
        <p:nvSpPr>
          <p:cNvPr id="38" name="椭圆 37"/>
          <p:cNvSpPr/>
          <p:nvPr/>
        </p:nvSpPr>
        <p:spPr>
          <a:xfrm>
            <a:off x="1436997" y="1536890"/>
            <a:ext cx="1707823" cy="1707823"/>
          </a:xfrm>
          <a:prstGeom prst="ellipse">
            <a:avLst/>
          </a:prstGeom>
          <a:blipFill rotWithShape="1">
            <a:blip r:embed="rId3"/>
            <a:stretch>
              <a:fillRect/>
            </a:stretch>
          </a:blipFill>
          <a:ln w="6350">
            <a:solidFill>
              <a:srgbClr val="244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04529" y="1479510"/>
            <a:ext cx="1822581" cy="1822581"/>
          </a:xfrm>
          <a:prstGeom prst="ellipse">
            <a:avLst/>
          </a:prstGeom>
          <a:blipFill rotWithShape="1">
            <a:blip r:embed="rId4"/>
            <a:stretch>
              <a:fillRect/>
            </a:stretch>
          </a:blipFill>
          <a:ln w="6350">
            <a:solidFill>
              <a:srgbClr val="244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4099193" y="3075378"/>
            <a:ext cx="1662977" cy="1662977"/>
          </a:xfrm>
          <a:prstGeom prst="ellipse">
            <a:avLst/>
          </a:prstGeom>
          <a:blipFill rotWithShape="1">
            <a:blip r:embed="rId5"/>
            <a:stretch>
              <a:fillRect/>
            </a:stretch>
          </a:blipFill>
          <a:ln w="6350">
            <a:solidFill>
              <a:srgbClr val="244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466621" y="3318093"/>
            <a:ext cx="1831257" cy="1831257"/>
          </a:xfrm>
          <a:prstGeom prst="ellipse">
            <a:avLst/>
          </a:prstGeom>
          <a:blipFill rotWithShape="1">
            <a:blip r:embed="rId6"/>
            <a:stretch>
              <a:fillRect/>
            </a:stretch>
          </a:blipFill>
          <a:ln w="6350">
            <a:solidFill>
              <a:srgbClr val="244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38403" y="3368257"/>
            <a:ext cx="2263032" cy="1077218"/>
          </a:xfrm>
          <a:prstGeom prst="rect">
            <a:avLst/>
          </a:prstGeom>
          <a:noFill/>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知识图谱</a:t>
            </a:r>
            <a:r>
              <a:rPr lang="zh-CN" altLang="en-US" sz="1600" b="1" dirty="0">
                <a:latin typeface="微软雅黑" panose="020B0503020204020204" pitchFamily="34" charset="-122"/>
                <a:ea typeface="微软雅黑" panose="020B0503020204020204" pitchFamily="34" charset="-122"/>
              </a:rPr>
              <a:t>与大数据和深度学习一起，成为推动互联网和人工智能发展的核心驱动力之一</a:t>
            </a:r>
          </a:p>
        </p:txBody>
      </p:sp>
      <p:sp>
        <p:nvSpPr>
          <p:cNvPr id="55" name="文本框 54"/>
          <p:cNvSpPr txBox="1"/>
          <p:nvPr/>
        </p:nvSpPr>
        <p:spPr>
          <a:xfrm>
            <a:off x="3836375" y="1862336"/>
            <a:ext cx="2171326" cy="1077218"/>
          </a:xfrm>
          <a:prstGeom prst="rect">
            <a:avLst/>
          </a:prstGeom>
          <a:noFill/>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知识表示和推理</a:t>
            </a:r>
            <a:r>
              <a:rPr lang="zh-CN" altLang="en-US" sz="1600" b="1" dirty="0">
                <a:latin typeface="微软雅黑" panose="020B0503020204020204" pitchFamily="34" charset="-122"/>
                <a:ea typeface="微软雅黑" panose="020B0503020204020204" pitchFamily="34" charset="-122"/>
              </a:rPr>
              <a:t>的发展将设计出使复杂系统或任务更容易设计和构建的形式主义</a:t>
            </a:r>
          </a:p>
        </p:txBody>
      </p:sp>
      <p:sp>
        <p:nvSpPr>
          <p:cNvPr id="56" name="文本框 55"/>
          <p:cNvSpPr txBox="1"/>
          <p:nvPr/>
        </p:nvSpPr>
        <p:spPr>
          <a:xfrm>
            <a:off x="6485176" y="3515701"/>
            <a:ext cx="2684060" cy="1323439"/>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从</a:t>
            </a:r>
            <a:r>
              <a:rPr lang="zh-CN" altLang="en-US" sz="1600" b="1" dirty="0">
                <a:solidFill>
                  <a:srgbClr val="C00000"/>
                </a:solidFill>
                <a:latin typeface="微软雅黑" panose="020B0503020204020204" pitchFamily="34" charset="-122"/>
                <a:ea typeface="微软雅黑" panose="020B0503020204020204" pitchFamily="34" charset="-122"/>
              </a:rPr>
              <a:t>脑科学</a:t>
            </a:r>
            <a:r>
              <a:rPr lang="zh-CN" altLang="en-US" sz="1600" b="1" dirty="0">
                <a:latin typeface="微软雅黑" panose="020B0503020204020204" pitchFamily="34" charset="-122"/>
                <a:ea typeface="微软雅黑" panose="020B0503020204020204" pitchFamily="34" charset="-122"/>
              </a:rPr>
              <a:t>研究成果获得启发，走向结构与功能启发并重，类脑计算从散点独立研究向多点迭代发展迈进，计算系统从专用向</a:t>
            </a:r>
            <a:r>
              <a:rPr lang="zh-CN" altLang="en-US" sz="1600" b="1" dirty="0">
                <a:solidFill>
                  <a:srgbClr val="C00000"/>
                </a:solidFill>
                <a:latin typeface="微软雅黑" panose="020B0503020204020204" pitchFamily="34" charset="-122"/>
                <a:ea typeface="微软雅黑" panose="020B0503020204020204" pitchFamily="34" charset="-122"/>
              </a:rPr>
              <a:t>通用</a:t>
            </a:r>
            <a:r>
              <a:rPr lang="zh-CN" altLang="en-US" sz="1600" b="1" dirty="0">
                <a:latin typeface="微软雅黑" panose="020B0503020204020204" pitchFamily="34" charset="-122"/>
                <a:ea typeface="微软雅黑" panose="020B0503020204020204" pitchFamily="34" charset="-122"/>
              </a:rPr>
              <a:t>逐步演进</a:t>
            </a:r>
          </a:p>
        </p:txBody>
      </p:sp>
      <p:sp>
        <p:nvSpPr>
          <p:cNvPr id="57" name="文本框 56"/>
          <p:cNvSpPr txBox="1"/>
          <p:nvPr/>
        </p:nvSpPr>
        <p:spPr>
          <a:xfrm>
            <a:off x="9169236" y="1852193"/>
            <a:ext cx="2477068" cy="1323439"/>
          </a:xfrm>
          <a:prstGeom prst="rect">
            <a:avLst/>
          </a:prstGeom>
          <a:noFill/>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演化计算</a:t>
            </a:r>
            <a:r>
              <a:rPr lang="zh-CN" altLang="en-US" sz="1600" b="1" dirty="0">
                <a:latin typeface="微软雅黑" panose="020B0503020204020204" pitchFamily="34" charset="-122"/>
                <a:ea typeface="微软雅黑" panose="020B0503020204020204" pitchFamily="34" charset="-122"/>
              </a:rPr>
              <a:t>能够帮助智能系统通过自主学习完成对环境的适应，在多约束、多目标条件下获得针对各类任务的最优解决方案</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279467" y="-3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7" name="矩形 26"/>
          <p:cNvSpPr/>
          <p:nvPr/>
        </p:nvSpPr>
        <p:spPr>
          <a:xfrm>
            <a:off x="412988" y="1184573"/>
            <a:ext cx="10969387" cy="70675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大数据关键技术</a:t>
            </a:r>
          </a:p>
        </p:txBody>
      </p:sp>
      <p:grpSp>
        <p:nvGrpSpPr>
          <p:cNvPr id="28" name="组 1"/>
          <p:cNvGrpSpPr/>
          <p:nvPr/>
        </p:nvGrpSpPr>
        <p:grpSpPr>
          <a:xfrm>
            <a:off x="1677670" y="213360"/>
            <a:ext cx="9130665" cy="6652895"/>
            <a:chOff x="911851" y="999617"/>
            <a:chExt cx="7419128" cy="5499227"/>
          </a:xfrm>
        </p:grpSpPr>
        <p:sp>
          <p:nvSpPr>
            <p:cNvPr id="29" name="文本框 28"/>
            <p:cNvSpPr txBox="1"/>
            <p:nvPr/>
          </p:nvSpPr>
          <p:spPr>
            <a:xfrm>
              <a:off x="2449481" y="4587364"/>
              <a:ext cx="937260" cy="838767"/>
            </a:xfrm>
            <a:prstGeom prst="rect">
              <a:avLst/>
            </a:prstGeom>
            <a:noFill/>
          </p:spPr>
          <p:txBody>
            <a:bodyPr wrap="square" rtlCol="0">
              <a:spAutoFit/>
            </a:bodyPr>
            <a:lstStyle/>
            <a:p>
              <a:r>
                <a:rPr kumimoji="1" lang="zh-CN" altLang="en-US" sz="2000" b="1">
                  <a:latin typeface="Times New Roman" panose="02020603050405020304" pitchFamily="18" charset="0"/>
                  <a:ea typeface="微软雅黑" panose="020B0503020204020204" pitchFamily="34" charset="-122"/>
                  <a:cs typeface="Times New Roman" panose="02020603050405020304" pitchFamily="18" charset="0"/>
                </a:rPr>
                <a:t>  可视化</a:t>
              </a:r>
            </a:p>
            <a:p>
              <a:endPar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标签云</a:t>
              </a:r>
            </a:p>
          </p:txBody>
        </p:sp>
        <p:grpSp>
          <p:nvGrpSpPr>
            <p:cNvPr id="30" name="组 16"/>
            <p:cNvGrpSpPr/>
            <p:nvPr/>
          </p:nvGrpSpPr>
          <p:grpSpPr>
            <a:xfrm>
              <a:off x="3779731" y="999617"/>
              <a:ext cx="1445350" cy="1445349"/>
              <a:chOff x="729541" y="1307162"/>
              <a:chExt cx="1558155" cy="1558155"/>
            </a:xfrm>
          </p:grpSpPr>
          <p:pic>
            <p:nvPicPr>
              <p:cNvPr id="47" name="图片 46"/>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9541" y="1307162"/>
                <a:ext cx="1558155" cy="1558155"/>
              </a:xfrm>
              <a:prstGeom prst="rect">
                <a:avLst/>
              </a:prstGeom>
            </p:spPr>
          </p:pic>
          <p:sp>
            <p:nvSpPr>
              <p:cNvPr id="48" name="文本框 47"/>
              <p:cNvSpPr txBox="1"/>
              <p:nvPr/>
            </p:nvSpPr>
            <p:spPr>
              <a:xfrm>
                <a:off x="1063201" y="2030213"/>
                <a:ext cx="887189" cy="355355"/>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数据源</a:t>
                </a:r>
              </a:p>
            </p:txBody>
          </p:sp>
        </p:grpSp>
        <p:cxnSp>
          <p:nvCxnSpPr>
            <p:cNvPr id="31" name="直线箭头连接符 6"/>
            <p:cNvCxnSpPr/>
            <p:nvPr/>
          </p:nvCxnSpPr>
          <p:spPr>
            <a:xfrm>
              <a:off x="4518313" y="2292109"/>
              <a:ext cx="0" cy="687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罐形 7"/>
            <p:cNvSpPr/>
            <p:nvPr/>
          </p:nvSpPr>
          <p:spPr>
            <a:xfrm>
              <a:off x="3894692" y="3179289"/>
              <a:ext cx="1231053" cy="1400393"/>
            </a:xfrm>
            <a:prstGeom prst="can">
              <a:avLst/>
            </a:prstGeom>
            <a:solidFill>
              <a:srgbClr val="778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a:t>
              </a:r>
            </a:p>
            <a:p>
              <a:pPr algn="ct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存储</a:t>
              </a:r>
            </a:p>
            <a:p>
              <a:pPr algn="ct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HDFS</a:t>
              </a: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p>
          </p:txBody>
        </p:sp>
        <p:cxnSp>
          <p:nvCxnSpPr>
            <p:cNvPr id="33" name="直线箭头连接符 10"/>
            <p:cNvCxnSpPr>
              <a:endCxn id="45" idx="1"/>
            </p:cNvCxnSpPr>
            <p:nvPr/>
          </p:nvCxnSpPr>
          <p:spPr>
            <a:xfrm>
              <a:off x="5429918" y="3808060"/>
              <a:ext cx="99560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4" name="组 19"/>
            <p:cNvGrpSpPr/>
            <p:nvPr/>
          </p:nvGrpSpPr>
          <p:grpSpPr>
            <a:xfrm>
              <a:off x="6425520" y="3094114"/>
              <a:ext cx="1905459" cy="1664284"/>
              <a:chOff x="5782962" y="3489534"/>
              <a:chExt cx="1905459" cy="1664284"/>
            </a:xfrm>
          </p:grpSpPr>
          <p:pic>
            <p:nvPicPr>
              <p:cNvPr id="45" name="图片 44"/>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782962" y="3489534"/>
                <a:ext cx="1427892" cy="1427892"/>
              </a:xfrm>
              <a:prstGeom prst="rect">
                <a:avLst/>
              </a:prstGeom>
            </p:spPr>
          </p:pic>
          <p:sp>
            <p:nvSpPr>
              <p:cNvPr id="46" name="文本框 45"/>
              <p:cNvSpPr txBox="1"/>
              <p:nvPr/>
            </p:nvSpPr>
            <p:spPr>
              <a:xfrm>
                <a:off x="5970587" y="4569620"/>
                <a:ext cx="1717834" cy="584198"/>
              </a:xfrm>
              <a:prstGeom prst="rect">
                <a:avLst/>
              </a:prstGeom>
              <a:noFill/>
            </p:spPr>
            <p:txBody>
              <a:bodyPr wrap="square" rtlCol="0">
                <a:spAutoFit/>
              </a:bodyPr>
              <a:lstStyle/>
              <a:p>
                <a:pPr algn="ct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数据查询</a:t>
                </a:r>
              </a:p>
              <a:p>
                <a:pPr algn="ct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Hbase</a:t>
                </a: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Hive</a:t>
                </a: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cxnSp>
          <p:nvCxnSpPr>
            <p:cNvPr id="35" name="直线箭头连接符 20"/>
            <p:cNvCxnSpPr/>
            <p:nvPr/>
          </p:nvCxnSpPr>
          <p:spPr>
            <a:xfrm flipH="1">
              <a:off x="2706129" y="3816544"/>
              <a:ext cx="88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6" name="组 48"/>
            <p:cNvGrpSpPr/>
            <p:nvPr/>
          </p:nvGrpSpPr>
          <p:grpSpPr>
            <a:xfrm>
              <a:off x="911851" y="2938440"/>
              <a:ext cx="1596512" cy="1596512"/>
              <a:chOff x="1158102" y="3109905"/>
              <a:chExt cx="1436816" cy="1436816"/>
            </a:xfrm>
          </p:grpSpPr>
          <p:pic>
            <p:nvPicPr>
              <p:cNvPr id="43" name="图片 42"/>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58102" y="3109905"/>
                <a:ext cx="1436816" cy="1436816"/>
              </a:xfrm>
              <a:prstGeom prst="rect">
                <a:avLst/>
              </a:prstGeom>
            </p:spPr>
          </p:pic>
          <p:sp>
            <p:nvSpPr>
              <p:cNvPr id="44" name="文本框 43"/>
              <p:cNvSpPr txBox="1"/>
              <p:nvPr/>
            </p:nvSpPr>
            <p:spPr>
              <a:xfrm>
                <a:off x="1475801" y="3657097"/>
                <a:ext cx="946374" cy="296656"/>
              </a:xfrm>
              <a:prstGeom prst="rect">
                <a:avLst/>
              </a:prstGeom>
              <a:noFill/>
            </p:spPr>
            <p:txBody>
              <a:bodyPr wrap="square" rtlCol="0">
                <a:spAutoFit/>
              </a:bodyPr>
              <a:lstStyle/>
              <a:p>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数据分析</a:t>
                </a:r>
              </a:p>
            </p:txBody>
          </p:sp>
        </p:grpSp>
        <p:cxnSp>
          <p:nvCxnSpPr>
            <p:cNvPr id="37" name="直线箭头连接符 28"/>
            <p:cNvCxnSpPr/>
            <p:nvPr/>
          </p:nvCxnSpPr>
          <p:spPr>
            <a:xfrm>
              <a:off x="2360141" y="4739874"/>
              <a:ext cx="1235204" cy="6148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79731" y="4820531"/>
              <a:ext cx="1678313" cy="1678313"/>
            </a:xfrm>
            <a:prstGeom prst="rect">
              <a:avLst/>
            </a:prstGeom>
          </p:spPr>
        </p:pic>
        <p:sp>
          <p:nvSpPr>
            <p:cNvPr id="39" name="文本框 38"/>
            <p:cNvSpPr txBox="1"/>
            <p:nvPr/>
          </p:nvSpPr>
          <p:spPr>
            <a:xfrm>
              <a:off x="4966398" y="5987468"/>
              <a:ext cx="1051560" cy="329628"/>
            </a:xfrm>
            <a:prstGeom prst="rect">
              <a:avLst/>
            </a:prstGeom>
            <a:noFill/>
          </p:spPr>
          <p:txBody>
            <a:bodyPr wrap="square" rtlCol="0">
              <a:spAutoFit/>
            </a:bodyPr>
            <a:lstStyle/>
            <a:p>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结果呈现</a:t>
              </a:r>
            </a:p>
          </p:txBody>
        </p:sp>
        <p:sp>
          <p:nvSpPr>
            <p:cNvPr id="40" name="文本框 39"/>
            <p:cNvSpPr txBox="1"/>
            <p:nvPr/>
          </p:nvSpPr>
          <p:spPr>
            <a:xfrm>
              <a:off x="4618887" y="2386528"/>
              <a:ext cx="594360" cy="329628"/>
            </a:xfrm>
            <a:prstGeom prst="rect">
              <a:avLst/>
            </a:prstGeom>
            <a:noFill/>
          </p:spPr>
          <p:txBody>
            <a:bodyPr wrap="square" rtlCol="0">
              <a:spAutoFit/>
            </a:bodyPr>
            <a:lstStyle/>
            <a:p>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采集</a:t>
              </a:r>
            </a:p>
          </p:txBody>
        </p:sp>
        <p:sp>
          <p:nvSpPr>
            <p:cNvPr id="41" name="文本框 40"/>
            <p:cNvSpPr txBox="1"/>
            <p:nvPr/>
          </p:nvSpPr>
          <p:spPr>
            <a:xfrm>
              <a:off x="2637023" y="3346395"/>
              <a:ext cx="1051560" cy="838767"/>
            </a:xfrm>
            <a:prstGeom prst="rect">
              <a:avLst/>
            </a:prstGeom>
            <a:noFill/>
          </p:spPr>
          <p:txBody>
            <a:bodyPr wrap="square" rtlCol="0">
              <a:spAutoFit/>
            </a:bodyPr>
            <a:lstStyle/>
            <a:p>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数据挖掘</a:t>
              </a:r>
            </a:p>
            <a:p>
              <a:endPar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p>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机器学习</a:t>
              </a:r>
            </a:p>
          </p:txBody>
        </p:sp>
        <p:sp>
          <p:nvSpPr>
            <p:cNvPr id="42" name="文本框 41"/>
            <p:cNvSpPr txBox="1"/>
            <p:nvPr/>
          </p:nvSpPr>
          <p:spPr>
            <a:xfrm>
              <a:off x="5485931" y="3346395"/>
              <a:ext cx="956786" cy="380542"/>
            </a:xfrm>
            <a:prstGeom prst="rect">
              <a:avLst/>
            </a:prstGeom>
            <a:noFill/>
          </p:spPr>
          <p:txBody>
            <a:bodyPr wrap="square" rtlCol="0">
              <a:spAutoFit/>
            </a:bodyPr>
            <a:lstStyle/>
            <a:p>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NoSQL</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40</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人工智能发展趋势</a:t>
            </a:r>
          </a:p>
        </p:txBody>
      </p:sp>
      <p:sp>
        <p:nvSpPr>
          <p:cNvPr id="54" name="标题 1"/>
          <p:cNvSpPr txBox="1"/>
          <p:nvPr/>
        </p:nvSpPr>
        <p:spPr>
          <a:xfrm>
            <a:off x="1809749" y="5713393"/>
            <a:ext cx="8572501" cy="64245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趋势二    </a:t>
            </a:r>
            <a:r>
              <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行业的融合</a:t>
            </a:r>
            <a:r>
              <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应用智能</a:t>
            </a:r>
            <a:r>
              <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Arc 20"/>
          <p:cNvSpPr/>
          <p:nvPr/>
        </p:nvSpPr>
        <p:spPr bwMode="auto">
          <a:xfrm>
            <a:off x="719369" y="1770335"/>
            <a:ext cx="2088000" cy="2088000"/>
          </a:xfrm>
          <a:prstGeom prst="arc">
            <a:avLst>
              <a:gd name="adj1" fmla="val 39187"/>
              <a:gd name="adj2" fmla="val 16297434"/>
            </a:avLst>
          </a:prstGeom>
          <a:noFill/>
          <a:ln w="38100">
            <a:solidFill>
              <a:srgbClr val="43556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gradFill>
                <a:gsLst>
                  <a:gs pos="0">
                    <a:srgbClr val="5FD4D5"/>
                  </a:gs>
                  <a:gs pos="99000">
                    <a:srgbClr val="43A2C2"/>
                  </a:gs>
                </a:gsLst>
                <a:lin ang="5400000" scaled="1"/>
              </a:gradFill>
              <a:latin typeface="微软雅黑" panose="020B0503020204020204" pitchFamily="34" charset="-122"/>
              <a:ea typeface="微软雅黑" panose="020B0503020204020204" pitchFamily="34" charset="-122"/>
            </a:endParaRPr>
          </a:p>
        </p:txBody>
      </p:sp>
      <p:sp>
        <p:nvSpPr>
          <p:cNvPr id="35" name="椭圆 34"/>
          <p:cNvSpPr/>
          <p:nvPr/>
        </p:nvSpPr>
        <p:spPr>
          <a:xfrm>
            <a:off x="835894" y="1883907"/>
            <a:ext cx="1854950" cy="1854950"/>
          </a:xfrm>
          <a:prstGeom prst="ellipse">
            <a:avLst/>
          </a:prstGeom>
          <a:blipFill rotWithShape="1">
            <a:blip r:embed="rId3"/>
            <a:stretch>
              <a:fillRect/>
            </a:stretch>
          </a:blip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283809" y="1883907"/>
            <a:ext cx="1854950" cy="1854950"/>
          </a:xfrm>
          <a:prstGeom prst="ellipse">
            <a:avLst/>
          </a:prstGeom>
          <a:blipFill rotWithShape="1">
            <a:blip r:embed="rId4"/>
            <a:stretch>
              <a:fillRect/>
            </a:stretch>
          </a:blip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31724" y="1883907"/>
            <a:ext cx="1854950" cy="1854950"/>
          </a:xfrm>
          <a:prstGeom prst="ellipse">
            <a:avLst/>
          </a:prstGeom>
          <a:blipFill rotWithShape="1">
            <a:blip r:embed="rId5"/>
            <a:stretch>
              <a:fillRect/>
            </a:stretch>
          </a:blip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179638" y="1883907"/>
            <a:ext cx="1854950" cy="1854950"/>
          </a:xfrm>
          <a:prstGeom prst="ellipse">
            <a:avLst/>
          </a:prstGeom>
          <a:blipFill rotWithShape="1">
            <a:blip r:embed="rId6"/>
            <a:stretch>
              <a:fillRect/>
            </a:stretch>
          </a:blip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十字形 43"/>
          <p:cNvSpPr/>
          <p:nvPr/>
        </p:nvSpPr>
        <p:spPr>
          <a:xfrm>
            <a:off x="10627552" y="2236298"/>
            <a:ext cx="1079877" cy="1150168"/>
          </a:xfrm>
          <a:prstGeom prst="plus">
            <a:avLst>
              <a:gd name="adj" fmla="val 37453"/>
            </a:avLst>
          </a:prstGeom>
          <a:solidFill>
            <a:schemeClr val="bg1"/>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Arc 20"/>
          <p:cNvSpPr/>
          <p:nvPr/>
        </p:nvSpPr>
        <p:spPr bwMode="auto">
          <a:xfrm>
            <a:off x="3167284" y="1767382"/>
            <a:ext cx="2088000" cy="2088000"/>
          </a:xfrm>
          <a:prstGeom prst="arc">
            <a:avLst>
              <a:gd name="adj1" fmla="val 39187"/>
              <a:gd name="adj2" fmla="val 16297434"/>
            </a:avLst>
          </a:prstGeom>
          <a:noFill/>
          <a:ln w="38100">
            <a:solidFill>
              <a:srgbClr val="43556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gradFill>
                <a:gsLst>
                  <a:gs pos="0">
                    <a:srgbClr val="5FD4D5"/>
                  </a:gs>
                  <a:gs pos="99000">
                    <a:srgbClr val="43A2C2"/>
                  </a:gs>
                </a:gsLst>
                <a:lin ang="5400000" scaled="1"/>
              </a:gradFill>
              <a:latin typeface="微软雅黑" panose="020B0503020204020204" pitchFamily="34" charset="-122"/>
              <a:ea typeface="微软雅黑" panose="020B0503020204020204" pitchFamily="34" charset="-122"/>
            </a:endParaRPr>
          </a:p>
        </p:txBody>
      </p:sp>
      <p:sp>
        <p:nvSpPr>
          <p:cNvPr id="46" name="Arc 20"/>
          <p:cNvSpPr/>
          <p:nvPr/>
        </p:nvSpPr>
        <p:spPr bwMode="auto">
          <a:xfrm>
            <a:off x="5615199" y="1770335"/>
            <a:ext cx="2088000" cy="2088000"/>
          </a:xfrm>
          <a:prstGeom prst="arc">
            <a:avLst>
              <a:gd name="adj1" fmla="val 39187"/>
              <a:gd name="adj2" fmla="val 16297434"/>
            </a:avLst>
          </a:prstGeom>
          <a:noFill/>
          <a:ln w="38100">
            <a:solidFill>
              <a:srgbClr val="43556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gradFill>
                <a:gsLst>
                  <a:gs pos="0">
                    <a:srgbClr val="5FD4D5"/>
                  </a:gs>
                  <a:gs pos="99000">
                    <a:srgbClr val="43A2C2"/>
                  </a:gs>
                </a:gsLst>
                <a:lin ang="5400000" scaled="1"/>
              </a:gradFill>
              <a:latin typeface="微软雅黑" panose="020B0503020204020204" pitchFamily="34" charset="-122"/>
              <a:ea typeface="微软雅黑" panose="020B0503020204020204" pitchFamily="34" charset="-122"/>
            </a:endParaRPr>
          </a:p>
        </p:txBody>
      </p:sp>
      <p:sp>
        <p:nvSpPr>
          <p:cNvPr id="47" name="Arc 20"/>
          <p:cNvSpPr/>
          <p:nvPr/>
        </p:nvSpPr>
        <p:spPr bwMode="auto">
          <a:xfrm>
            <a:off x="8063113" y="1767382"/>
            <a:ext cx="2088000" cy="2088000"/>
          </a:xfrm>
          <a:prstGeom prst="arc">
            <a:avLst>
              <a:gd name="adj1" fmla="val 39187"/>
              <a:gd name="adj2" fmla="val 16297434"/>
            </a:avLst>
          </a:prstGeom>
          <a:noFill/>
          <a:ln w="38100">
            <a:solidFill>
              <a:srgbClr val="43556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gradFill>
                <a:gsLst>
                  <a:gs pos="0">
                    <a:srgbClr val="5FD4D5"/>
                  </a:gs>
                  <a:gs pos="99000">
                    <a:srgbClr val="43A2C2"/>
                  </a:gs>
                </a:gsLst>
                <a:lin ang="5400000" scaled="1"/>
              </a:gradFill>
              <a:latin typeface="微软雅黑" panose="020B0503020204020204" pitchFamily="34" charset="-122"/>
              <a:ea typeface="微软雅黑" panose="020B0503020204020204" pitchFamily="34" charset="-122"/>
            </a:endParaRPr>
          </a:p>
        </p:txBody>
      </p:sp>
      <p:sp>
        <p:nvSpPr>
          <p:cNvPr id="48" name="文本框 47"/>
          <p:cNvSpPr txBox="1"/>
          <p:nvPr/>
        </p:nvSpPr>
        <p:spPr>
          <a:xfrm>
            <a:off x="1175728" y="3990288"/>
            <a:ext cx="1175281" cy="400110"/>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5G</a:t>
            </a:r>
            <a:endParaRPr lang="zh-CN" altLang="en-US" sz="20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623643" y="3990288"/>
            <a:ext cx="1175281"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物联网</a:t>
            </a:r>
          </a:p>
        </p:txBody>
      </p:sp>
      <p:sp>
        <p:nvSpPr>
          <p:cNvPr id="50" name="文本框 49"/>
          <p:cNvSpPr txBox="1"/>
          <p:nvPr/>
        </p:nvSpPr>
        <p:spPr>
          <a:xfrm>
            <a:off x="6071558" y="3990288"/>
            <a:ext cx="1175281"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医学</a:t>
            </a:r>
          </a:p>
        </p:txBody>
      </p:sp>
      <p:sp>
        <p:nvSpPr>
          <p:cNvPr id="51" name="文本框 50"/>
          <p:cNvSpPr txBox="1"/>
          <p:nvPr/>
        </p:nvSpPr>
        <p:spPr>
          <a:xfrm>
            <a:off x="8519472" y="3990288"/>
            <a:ext cx="1175281"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能源</a:t>
            </a:r>
          </a:p>
        </p:txBody>
      </p:sp>
      <p:sp>
        <p:nvSpPr>
          <p:cNvPr id="52" name="文本框 51"/>
          <p:cNvSpPr txBox="1"/>
          <p:nvPr/>
        </p:nvSpPr>
        <p:spPr>
          <a:xfrm>
            <a:off x="10613904" y="3906103"/>
            <a:ext cx="1175281" cy="400110"/>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41</a:t>
            </a:fld>
            <a:endParaRPr kumimoji="1" lang="zh-CN" altLang="en-US" dirty="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69562" y="200457"/>
            <a:ext cx="4246880" cy="706755"/>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人工智能发展趋势</a:t>
            </a:r>
          </a:p>
        </p:txBody>
      </p:sp>
      <p:sp>
        <p:nvSpPr>
          <p:cNvPr id="54" name="标题 1"/>
          <p:cNvSpPr txBox="1"/>
          <p:nvPr/>
        </p:nvSpPr>
        <p:spPr>
          <a:xfrm>
            <a:off x="1809749" y="5713393"/>
            <a:ext cx="8572501" cy="64245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趋势三    </a:t>
            </a:r>
            <a:r>
              <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向通用智能发展</a:t>
            </a:r>
          </a:p>
        </p:txBody>
      </p:sp>
      <p:grpSp>
        <p:nvGrpSpPr>
          <p:cNvPr id="9" name="组合 8"/>
          <p:cNvGrpSpPr/>
          <p:nvPr/>
        </p:nvGrpSpPr>
        <p:grpSpPr>
          <a:xfrm>
            <a:off x="2786426" y="2661209"/>
            <a:ext cx="2289400" cy="1838583"/>
            <a:chOff x="2676932" y="3068691"/>
            <a:chExt cx="2289400" cy="1838583"/>
          </a:xfrm>
        </p:grpSpPr>
        <p:sp>
          <p:nvSpPr>
            <p:cNvPr id="23" name="L 形 22"/>
            <p:cNvSpPr/>
            <p:nvPr/>
          </p:nvSpPr>
          <p:spPr>
            <a:xfrm rot="5400000">
              <a:off x="3266030" y="3363230"/>
              <a:ext cx="998842" cy="2089245"/>
            </a:xfrm>
            <a:prstGeom prst="corner">
              <a:avLst>
                <a:gd name="adj1" fmla="val 31341"/>
                <a:gd name="adj2" fmla="val 26724"/>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直角三角形 23"/>
            <p:cNvSpPr/>
            <p:nvPr/>
          </p:nvSpPr>
          <p:spPr>
            <a:xfrm flipH="1">
              <a:off x="4374483" y="3386779"/>
              <a:ext cx="435591" cy="429904"/>
            </a:xfrm>
            <a:prstGeom prst="rtTriangle">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3041844" y="4200415"/>
              <a:ext cx="1924488"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专家系统的出现</a:t>
              </a:r>
            </a:p>
          </p:txBody>
        </p:sp>
        <p:pic>
          <p:nvPicPr>
            <p:cNvPr id="55" name="图片 54"/>
            <p:cNvPicPr>
              <a:picLocks noChangeAspect="1"/>
            </p:cNvPicPr>
            <p:nvPr/>
          </p:nvPicPr>
          <p:blipFill>
            <a:blip r:embed="rId3"/>
            <a:stretch>
              <a:fillRect/>
            </a:stretch>
          </p:blipFill>
          <p:spPr>
            <a:xfrm>
              <a:off x="2720827" y="3068691"/>
              <a:ext cx="1761809" cy="733104"/>
            </a:xfrm>
            <a:prstGeom prst="roundRect">
              <a:avLst>
                <a:gd name="adj" fmla="val 28392"/>
              </a:avLst>
            </a:prstGeom>
          </p:spPr>
        </p:pic>
        <p:sp>
          <p:nvSpPr>
            <p:cNvPr id="48" name="文本框 47"/>
            <p:cNvSpPr txBox="1"/>
            <p:nvPr/>
          </p:nvSpPr>
          <p:spPr>
            <a:xfrm>
              <a:off x="2676932" y="3875021"/>
              <a:ext cx="1175281" cy="338554"/>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1982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95278" y="2994951"/>
            <a:ext cx="2285346" cy="2138900"/>
            <a:chOff x="369146" y="3325608"/>
            <a:chExt cx="2285346" cy="2138900"/>
          </a:xfrm>
        </p:grpSpPr>
        <p:sp>
          <p:nvSpPr>
            <p:cNvPr id="3" name="L 形 2"/>
            <p:cNvSpPr/>
            <p:nvPr/>
          </p:nvSpPr>
          <p:spPr>
            <a:xfrm rot="5400000">
              <a:off x="928327" y="3920464"/>
              <a:ext cx="998842" cy="2089245"/>
            </a:xfrm>
            <a:prstGeom prst="corner">
              <a:avLst>
                <a:gd name="adj1" fmla="val 32024"/>
                <a:gd name="adj2" fmla="val 28091"/>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2054366" y="3911317"/>
              <a:ext cx="435591" cy="429904"/>
            </a:xfrm>
            <a:prstGeom prst="rtTriangle">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730004" y="4774268"/>
              <a:ext cx="1924488" cy="584775"/>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AI</a:t>
              </a:r>
              <a:r>
                <a:rPr lang="zh-CN" altLang="en-US" sz="1600" b="1" dirty="0">
                  <a:latin typeface="微软雅黑" panose="020B0503020204020204" pitchFamily="34" charset="-122"/>
                  <a:ea typeface="微软雅黑" panose="020B0503020204020204" pitchFamily="34" charset="-122"/>
                </a:rPr>
                <a:t>的诞生</a:t>
              </a:r>
              <a:r>
                <a:rPr lang="en-US" altLang="zh-CN" sz="1600" b="1" dirty="0">
                  <a:latin typeface="微软雅黑" panose="020B0503020204020204" pitchFamily="34" charset="-122"/>
                  <a:ea typeface="微软雅黑" panose="020B0503020204020204" pitchFamily="34" charset="-122"/>
                </a:rPr>
                <a:t>:1956</a:t>
              </a:r>
              <a:r>
                <a:rPr lang="zh-CN" altLang="en-US" sz="1600" b="1" dirty="0">
                  <a:latin typeface="微软雅黑" panose="020B0503020204020204" pitchFamily="34" charset="-122"/>
                  <a:ea typeface="微软雅黑" panose="020B0503020204020204" pitchFamily="34" charset="-122"/>
                </a:rPr>
                <a:t>年达特茅斯会议</a:t>
              </a:r>
            </a:p>
          </p:txBody>
        </p:sp>
        <p:pic>
          <p:nvPicPr>
            <p:cNvPr id="53" name="图片 52"/>
            <p:cNvPicPr>
              <a:picLocks noChangeAspect="1"/>
            </p:cNvPicPr>
            <p:nvPr/>
          </p:nvPicPr>
          <p:blipFill rotWithShape="1">
            <a:blip r:embed="rId4"/>
            <a:srcRect t="15758" b="13224"/>
            <a:stretch>
              <a:fillRect/>
            </a:stretch>
          </p:blipFill>
          <p:spPr>
            <a:xfrm>
              <a:off x="369146" y="3325608"/>
              <a:ext cx="1818105" cy="1023251"/>
            </a:xfrm>
            <a:prstGeom prst="roundRect">
              <a:avLst>
                <a:gd name="adj" fmla="val 27335"/>
              </a:avLst>
            </a:prstGeom>
          </p:spPr>
        </p:pic>
        <p:sp>
          <p:nvSpPr>
            <p:cNvPr id="31" name="文本框 30"/>
            <p:cNvSpPr txBox="1"/>
            <p:nvPr/>
          </p:nvSpPr>
          <p:spPr>
            <a:xfrm>
              <a:off x="369146" y="4439960"/>
              <a:ext cx="1175281" cy="338554"/>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1956</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378382" y="1698965"/>
            <a:ext cx="2282675" cy="1857448"/>
            <a:chOff x="7325194" y="1926541"/>
            <a:chExt cx="2282675" cy="1857448"/>
          </a:xfrm>
        </p:grpSpPr>
        <p:sp>
          <p:nvSpPr>
            <p:cNvPr id="27" name="L 形 26"/>
            <p:cNvSpPr/>
            <p:nvPr/>
          </p:nvSpPr>
          <p:spPr>
            <a:xfrm rot="5400000">
              <a:off x="7906263" y="2239945"/>
              <a:ext cx="998842" cy="2089245"/>
            </a:xfrm>
            <a:prstGeom prst="corner">
              <a:avLst>
                <a:gd name="adj1" fmla="val 29975"/>
                <a:gd name="adj2" fmla="val 32190"/>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p:cNvSpPr/>
            <p:nvPr/>
          </p:nvSpPr>
          <p:spPr>
            <a:xfrm flipH="1">
              <a:off x="9014716" y="2263494"/>
              <a:ext cx="435591" cy="429904"/>
            </a:xfrm>
            <a:prstGeom prst="rtTriangle">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7683381" y="3107512"/>
              <a:ext cx="1924488" cy="58477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人工智能各大领域蓬勃发展</a:t>
              </a:r>
            </a:p>
          </p:txBody>
        </p:sp>
        <p:pic>
          <p:nvPicPr>
            <p:cNvPr id="58" name="图片 57"/>
            <p:cNvPicPr>
              <a:picLocks noChangeAspect="1"/>
            </p:cNvPicPr>
            <p:nvPr/>
          </p:nvPicPr>
          <p:blipFill>
            <a:blip r:embed="rId5"/>
            <a:stretch>
              <a:fillRect/>
            </a:stretch>
          </p:blipFill>
          <p:spPr>
            <a:xfrm>
              <a:off x="7348757" y="1926541"/>
              <a:ext cx="1793042" cy="781640"/>
            </a:xfrm>
            <a:prstGeom prst="roundRect">
              <a:avLst>
                <a:gd name="adj" fmla="val 34286"/>
              </a:avLst>
            </a:prstGeom>
          </p:spPr>
        </p:pic>
        <p:sp>
          <p:nvSpPr>
            <p:cNvPr id="32" name="文本框 31"/>
            <p:cNvSpPr txBox="1"/>
            <p:nvPr/>
          </p:nvSpPr>
          <p:spPr>
            <a:xfrm>
              <a:off x="7325194" y="2751935"/>
              <a:ext cx="1175281" cy="338554"/>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2021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081628" y="2051570"/>
            <a:ext cx="2290952" cy="2114482"/>
            <a:chOff x="5005077" y="2397880"/>
            <a:chExt cx="2290952" cy="2114482"/>
          </a:xfrm>
        </p:grpSpPr>
        <p:sp>
          <p:nvSpPr>
            <p:cNvPr id="25" name="L 形 24"/>
            <p:cNvSpPr/>
            <p:nvPr/>
          </p:nvSpPr>
          <p:spPr>
            <a:xfrm rot="5400000">
              <a:off x="5586146" y="2826278"/>
              <a:ext cx="998842" cy="2089245"/>
            </a:xfrm>
            <a:prstGeom prst="corner">
              <a:avLst>
                <a:gd name="adj1" fmla="val 31341"/>
                <a:gd name="adj2" fmla="val 28774"/>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p:cNvSpPr/>
            <p:nvPr/>
          </p:nvSpPr>
          <p:spPr>
            <a:xfrm flipH="1">
              <a:off x="6694599" y="2817132"/>
              <a:ext cx="435591" cy="429904"/>
            </a:xfrm>
            <a:prstGeom prst="rtTriangle">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5371541" y="3681365"/>
              <a:ext cx="1924488" cy="830997"/>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深度学习等突破性进展助推人工智能再次进入发展热潮</a:t>
              </a:r>
            </a:p>
          </p:txBody>
        </p:sp>
        <p:pic>
          <p:nvPicPr>
            <p:cNvPr id="56" name="图片 55"/>
            <p:cNvPicPr>
              <a:picLocks noChangeAspect="1"/>
            </p:cNvPicPr>
            <p:nvPr/>
          </p:nvPicPr>
          <p:blipFill>
            <a:blip r:embed="rId6"/>
            <a:stretch>
              <a:fillRect/>
            </a:stretch>
          </p:blipFill>
          <p:spPr>
            <a:xfrm>
              <a:off x="5020123" y="2397880"/>
              <a:ext cx="1793042" cy="848330"/>
            </a:xfrm>
            <a:prstGeom prst="roundRect">
              <a:avLst>
                <a:gd name="adj" fmla="val 24992"/>
              </a:avLst>
            </a:prstGeom>
          </p:spPr>
        </p:pic>
        <p:sp>
          <p:nvSpPr>
            <p:cNvPr id="33" name="文本框 32"/>
            <p:cNvSpPr txBox="1"/>
            <p:nvPr/>
          </p:nvSpPr>
          <p:spPr>
            <a:xfrm>
              <a:off x="5005077" y="3351717"/>
              <a:ext cx="1175281" cy="338554"/>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2006</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9666858" y="1268232"/>
            <a:ext cx="2276243" cy="1935576"/>
            <a:chOff x="9651132" y="1311461"/>
            <a:chExt cx="2276243" cy="1935576"/>
          </a:xfrm>
        </p:grpSpPr>
        <p:sp>
          <p:nvSpPr>
            <p:cNvPr id="29" name="L 形 28"/>
            <p:cNvSpPr/>
            <p:nvPr/>
          </p:nvSpPr>
          <p:spPr>
            <a:xfrm rot="5400000">
              <a:off x="10226379" y="1702993"/>
              <a:ext cx="998842" cy="2089245"/>
            </a:xfrm>
            <a:prstGeom prst="corner">
              <a:avLst>
                <a:gd name="adj1" fmla="val 30658"/>
                <a:gd name="adj2" fmla="val 29457"/>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flipH="1">
              <a:off x="11334832" y="1693847"/>
              <a:ext cx="435591" cy="429904"/>
            </a:xfrm>
            <a:prstGeom prst="rtTriangle">
              <a:avLst/>
            </a:prstGeom>
            <a:solidFill>
              <a:srgbClr val="43556C"/>
            </a:solidFill>
            <a:ln w="28575">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10002887" y="2543209"/>
              <a:ext cx="1924488" cy="338554"/>
            </a:xfrm>
            <a:prstGeom prst="rect">
              <a:avLst/>
            </a:prstGeom>
            <a:noFill/>
          </p:spPr>
          <p:txBody>
            <a:bodyPr wrap="squar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向通用</a:t>
              </a:r>
              <a:r>
                <a:rPr lang="en-US" altLang="zh-CN" sz="1600" b="1" dirty="0">
                  <a:solidFill>
                    <a:srgbClr val="C00000"/>
                  </a:solidFill>
                  <a:latin typeface="微软雅黑" panose="020B0503020204020204" pitchFamily="34" charset="-122"/>
                  <a:ea typeface="微软雅黑" panose="020B0503020204020204" pitchFamily="34" charset="-122"/>
                </a:rPr>
                <a:t>AI</a:t>
              </a:r>
              <a:r>
                <a:rPr lang="zh-CN" altLang="en-US" sz="1600" b="1" dirty="0">
                  <a:solidFill>
                    <a:srgbClr val="C00000"/>
                  </a:solidFill>
                  <a:latin typeface="微软雅黑" panose="020B0503020204020204" pitchFamily="34" charset="-122"/>
                  <a:ea typeface="微软雅黑" panose="020B0503020204020204" pitchFamily="34" charset="-122"/>
                </a:rPr>
                <a:t>迈进</a:t>
              </a:r>
            </a:p>
          </p:txBody>
        </p:sp>
        <p:pic>
          <p:nvPicPr>
            <p:cNvPr id="57" name="图片 56"/>
            <p:cNvPicPr>
              <a:picLocks noChangeAspect="1"/>
            </p:cNvPicPr>
            <p:nvPr/>
          </p:nvPicPr>
          <p:blipFill>
            <a:blip r:embed="rId7"/>
            <a:stretch>
              <a:fillRect/>
            </a:stretch>
          </p:blipFill>
          <p:spPr>
            <a:xfrm>
              <a:off x="9657009" y="1311461"/>
              <a:ext cx="1811140" cy="827240"/>
            </a:xfrm>
            <a:prstGeom prst="roundRect">
              <a:avLst>
                <a:gd name="adj" fmla="val 21160"/>
              </a:avLst>
            </a:prstGeom>
          </p:spPr>
        </p:pic>
        <p:sp>
          <p:nvSpPr>
            <p:cNvPr id="34" name="文本框 33"/>
            <p:cNvSpPr txBox="1"/>
            <p:nvPr/>
          </p:nvSpPr>
          <p:spPr>
            <a:xfrm>
              <a:off x="9651132" y="2200922"/>
              <a:ext cx="1175281" cy="338554"/>
            </a:xfrm>
            <a:prstGeom prst="rect">
              <a:avLst/>
            </a:prstGeom>
            <a:noFill/>
          </p:spPr>
          <p:txBody>
            <a:bodyPr wrap="square" rtlCol="0">
              <a:spAutoFit/>
            </a:bodyPr>
            <a:lstStyle/>
            <a:p>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Future</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1"/>
            <a:ext cx="12192000" cy="6858001"/>
            <a:chOff x="390232" y="286325"/>
            <a:chExt cx="11411536" cy="5973226"/>
          </a:xfrm>
        </p:grpSpPr>
        <p:pic>
          <p:nvPicPr>
            <p:cNvPr id="3074" name="Picture 2" descr="Practical or Theory: What Makes You Pro After Bachelor in Technology? -  Sharda University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0232" y="286325"/>
              <a:ext cx="11411536" cy="597322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1465573" y="954843"/>
              <a:ext cx="2822522" cy="989089"/>
            </a:xfrm>
            <a:prstGeom prst="rect">
              <a:avLst/>
            </a:prstGeom>
          </p:spPr>
        </p:pic>
        <p:pic>
          <p:nvPicPr>
            <p:cNvPr id="6" name="图片 5"/>
            <p:cNvPicPr>
              <a:picLocks noChangeAspect="1"/>
            </p:cNvPicPr>
            <p:nvPr/>
          </p:nvPicPr>
          <p:blipFill>
            <a:blip r:embed="rId4"/>
            <a:stretch>
              <a:fillRect/>
            </a:stretch>
          </p:blipFill>
          <p:spPr>
            <a:xfrm>
              <a:off x="7684258" y="873125"/>
              <a:ext cx="3677984" cy="1267909"/>
            </a:xfrm>
            <a:prstGeom prst="rect">
              <a:avLst/>
            </a:prstGeom>
          </p:spPr>
        </p:pic>
        <p:sp>
          <p:nvSpPr>
            <p:cNvPr id="7" name="文本框 6"/>
            <p:cNvSpPr txBox="1"/>
            <p:nvPr/>
          </p:nvSpPr>
          <p:spPr>
            <a:xfrm>
              <a:off x="1388535" y="1382479"/>
              <a:ext cx="2836753"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THEORY</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sp>
          <p:nvSpPr>
            <p:cNvPr id="10" name="文本框 9"/>
            <p:cNvSpPr txBox="1"/>
            <p:nvPr/>
          </p:nvSpPr>
          <p:spPr>
            <a:xfrm>
              <a:off x="7837658" y="1406838"/>
              <a:ext cx="3844414"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PRACTICAL</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grpSp>
      <p:sp>
        <p:nvSpPr>
          <p:cNvPr id="2" name="灯片编号占位符 1"/>
          <p:cNvSpPr>
            <a:spLocks noGrp="1"/>
          </p:cNvSpPr>
          <p:nvPr>
            <p:ph type="sldNum" sz="quarter" idx="12"/>
          </p:nvPr>
        </p:nvSpPr>
        <p:spPr/>
        <p:txBody>
          <a:bodyPr/>
          <a:lstStyle/>
          <a:p>
            <a:fld id="{0D4EF626-F2E7-47E8-A3E5-EAE9C4555C6D}" type="slidenum">
              <a:rPr lang="zh-CN" altLang="en-US" smtClean="0"/>
              <a:t>42</a:t>
            </a:fld>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DDA3456-C459-4091-869A-815200FC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527" y="1893997"/>
            <a:ext cx="8431873" cy="46028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i!! Data Science is Cool – Hitchhikers Guide from Noob to Data Scientist"/>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p>
        </p:txBody>
      </p:sp>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第六次作业</a:t>
            </a:r>
          </a:p>
        </p:txBody>
      </p:sp>
      <p:sp>
        <p:nvSpPr>
          <p:cNvPr id="8" name="矩形 7"/>
          <p:cNvSpPr/>
          <p:nvPr/>
        </p:nvSpPr>
        <p:spPr>
          <a:xfrm>
            <a:off x="674466" y="1893997"/>
            <a:ext cx="10572681" cy="511615"/>
          </a:xfrm>
          <a:prstGeom prst="rect">
            <a:avLst/>
          </a:prstGeom>
        </p:spPr>
        <p:txBody>
          <a:bodyPr wrap="square">
            <a:spAutoFit/>
          </a:bodyPr>
          <a:lstStyle/>
          <a:p>
            <a:pPr lvl="1" algn="ctr">
              <a:lnSpc>
                <a:spcPct val="125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PyTorch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学习</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5E690A82-F330-44B1-8E3B-6B228AB35DF5}"/>
              </a:ext>
            </a:extLst>
          </p:cNvPr>
          <p:cNvGrpSpPr/>
          <p:nvPr/>
        </p:nvGrpSpPr>
        <p:grpSpPr>
          <a:xfrm>
            <a:off x="897803" y="1552573"/>
            <a:ext cx="10210697" cy="1569720"/>
            <a:chOff x="990" y="4631"/>
            <a:chExt cx="12623" cy="2472"/>
          </a:xfrm>
        </p:grpSpPr>
        <p:sp>
          <p:nvSpPr>
            <p:cNvPr id="12" name="圆角矩形 10">
              <a:extLst>
                <a:ext uri="{FF2B5EF4-FFF2-40B4-BE49-F238E27FC236}">
                  <a16:creationId xmlns:a16="http://schemas.microsoft.com/office/drawing/2014/main" id="{99D169F5-4ED5-4CB7-AA98-C4DB45BF85CE}"/>
                </a:ext>
              </a:extLst>
            </p:cNvPr>
            <p:cNvSpPr/>
            <p:nvPr/>
          </p:nvSpPr>
          <p:spPr>
            <a:xfrm>
              <a:off x="990" y="4631"/>
              <a:ext cx="3136" cy="24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基于</a:t>
              </a:r>
              <a:r>
                <a:rPr lang="zh-CN" altLang="en-US" sz="2400" dirty="0">
                  <a:solidFill>
                    <a:srgbClr val="FF0000"/>
                  </a:solidFill>
                  <a:latin typeface="微软雅黑" panose="020B0503020204020204" pitchFamily="34" charset="-122"/>
                  <a:ea typeface="微软雅黑" panose="020B0503020204020204" pitchFamily="34" charset="-122"/>
                </a:rPr>
                <a:t>规则</a:t>
              </a:r>
              <a:r>
                <a:rPr lang="zh-CN" altLang="en-US" sz="2400" dirty="0">
                  <a:solidFill>
                    <a:schemeClr val="tx1"/>
                  </a:solidFill>
                  <a:latin typeface="微软雅黑" panose="020B0503020204020204" pitchFamily="34" charset="-122"/>
                  <a:ea typeface="微软雅黑" panose="020B0503020204020204" pitchFamily="34" charset="-122"/>
                </a:rPr>
                <a:t>的学习</a:t>
              </a:r>
            </a:p>
          </p:txBody>
        </p:sp>
        <p:sp>
          <p:nvSpPr>
            <p:cNvPr id="13" name="圆角矩形 11">
              <a:extLst>
                <a:ext uri="{FF2B5EF4-FFF2-40B4-BE49-F238E27FC236}">
                  <a16:creationId xmlns:a16="http://schemas.microsoft.com/office/drawing/2014/main" id="{9E3629EA-55FF-4E20-A89B-B664B6F27A62}"/>
                </a:ext>
              </a:extLst>
            </p:cNvPr>
            <p:cNvSpPr/>
            <p:nvPr/>
          </p:nvSpPr>
          <p:spPr>
            <a:xfrm>
              <a:off x="5941" y="4631"/>
              <a:ext cx="3136" cy="24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pitchFamily="34" charset="-122"/>
                  <a:ea typeface="微软雅黑" panose="020B0503020204020204" pitchFamily="34" charset="-122"/>
                </a:rPr>
                <a:t>统计学习</a:t>
              </a:r>
            </a:p>
          </p:txBody>
        </p:sp>
        <p:sp>
          <p:nvSpPr>
            <p:cNvPr id="14" name="圆角矩形 12">
              <a:extLst>
                <a:ext uri="{FF2B5EF4-FFF2-40B4-BE49-F238E27FC236}">
                  <a16:creationId xmlns:a16="http://schemas.microsoft.com/office/drawing/2014/main" id="{40BAEB7B-BB8B-45EF-8727-4DFE2A3D4E8B}"/>
                </a:ext>
              </a:extLst>
            </p:cNvPr>
            <p:cNvSpPr/>
            <p:nvPr/>
          </p:nvSpPr>
          <p:spPr>
            <a:xfrm>
              <a:off x="10477" y="4631"/>
              <a:ext cx="3136" cy="2472"/>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pitchFamily="34" charset="-122"/>
                  <a:ea typeface="微软雅黑" panose="020B0503020204020204" pitchFamily="34" charset="-122"/>
                </a:rPr>
                <a:t>深度学习</a:t>
              </a:r>
            </a:p>
          </p:txBody>
        </p:sp>
        <p:sp>
          <p:nvSpPr>
            <p:cNvPr id="15" name="右箭头 14">
              <a:extLst>
                <a:ext uri="{FF2B5EF4-FFF2-40B4-BE49-F238E27FC236}">
                  <a16:creationId xmlns:a16="http://schemas.microsoft.com/office/drawing/2014/main" id="{7C3A973D-5F75-4027-ABDA-2F9C137F32EF}"/>
                </a:ext>
              </a:extLst>
            </p:cNvPr>
            <p:cNvSpPr/>
            <p:nvPr/>
          </p:nvSpPr>
          <p:spPr>
            <a:xfrm>
              <a:off x="4537" y="5669"/>
              <a:ext cx="872" cy="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右箭头 15">
              <a:extLst>
                <a:ext uri="{FF2B5EF4-FFF2-40B4-BE49-F238E27FC236}">
                  <a16:creationId xmlns:a16="http://schemas.microsoft.com/office/drawing/2014/main" id="{4C19D24D-EC5E-43A5-AA13-5C13A815B8BB}"/>
                </a:ext>
              </a:extLst>
            </p:cNvPr>
            <p:cNvSpPr/>
            <p:nvPr/>
          </p:nvSpPr>
          <p:spPr>
            <a:xfrm>
              <a:off x="9341" y="5669"/>
              <a:ext cx="872" cy="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7" name="矩形 16">
            <a:extLst>
              <a:ext uri="{FF2B5EF4-FFF2-40B4-BE49-F238E27FC236}">
                <a16:creationId xmlns:a16="http://schemas.microsoft.com/office/drawing/2014/main" id="{56EF18EA-D865-467F-A701-6E89868FD8EE}"/>
              </a:ext>
            </a:extLst>
          </p:cNvPr>
          <p:cNvSpPr/>
          <p:nvPr/>
        </p:nvSpPr>
        <p:spPr>
          <a:xfrm>
            <a:off x="897803" y="3543574"/>
            <a:ext cx="2536699" cy="3009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微软雅黑" panose="020B0503020204020204" pitchFamily="34" charset="-122"/>
                <a:ea typeface="微软雅黑" panose="020B0503020204020204" pitchFamily="34" charset="-122"/>
              </a:rPr>
              <a:t>做</a:t>
            </a:r>
            <a:r>
              <a:rPr lang="zh-CN" altLang="en-US" sz="2400" dirty="0">
                <a:solidFill>
                  <a:srgbClr val="FF0000"/>
                </a:solidFill>
                <a:latin typeface="微软雅黑" panose="020B0503020204020204" pitchFamily="34" charset="-122"/>
                <a:ea typeface="微软雅黑" panose="020B0503020204020204" pitchFamily="34" charset="-122"/>
              </a:rPr>
              <a:t>语音</a:t>
            </a:r>
            <a:r>
              <a:rPr lang="zh-CN" altLang="en-US" sz="2400" dirty="0">
                <a:solidFill>
                  <a:schemeClr val="tx1"/>
                </a:solidFill>
                <a:latin typeface="微软雅黑" panose="020B0503020204020204" pitchFamily="34" charset="-122"/>
                <a:ea typeface="微软雅黑" panose="020B0503020204020204" pitchFamily="34" charset="-122"/>
              </a:rPr>
              <a:t>的需要了解语音学，做</a:t>
            </a:r>
            <a:r>
              <a:rPr lang="zh-CN" altLang="en-US" sz="2400" dirty="0">
                <a:solidFill>
                  <a:srgbClr val="FF0000"/>
                </a:solidFill>
                <a:latin typeface="微软雅黑" panose="020B0503020204020204" pitchFamily="34" charset="-122"/>
                <a:ea typeface="微软雅黑" panose="020B0503020204020204" pitchFamily="34" charset="-122"/>
              </a:rPr>
              <a:t>NLP</a:t>
            </a:r>
            <a:r>
              <a:rPr lang="zh-CN" altLang="en-US" sz="2400" dirty="0">
                <a:solidFill>
                  <a:schemeClr val="tx1"/>
                </a:solidFill>
                <a:latin typeface="微软雅黑" panose="020B0503020204020204" pitchFamily="34" charset="-122"/>
                <a:ea typeface="微软雅黑" panose="020B0503020204020204" pitchFamily="34" charset="-122"/>
              </a:rPr>
              <a:t>的需要语言学知识，做</a:t>
            </a:r>
            <a:r>
              <a:rPr lang="zh-CN" altLang="en-US" sz="2400" dirty="0">
                <a:solidFill>
                  <a:srgbClr val="FF0000"/>
                </a:solidFill>
                <a:latin typeface="微软雅黑" panose="020B0503020204020204" pitchFamily="34" charset="-122"/>
                <a:ea typeface="微软雅黑" panose="020B0503020204020204" pitchFamily="34" charset="-122"/>
              </a:rPr>
              <a:t>深蓝</a:t>
            </a:r>
            <a:r>
              <a:rPr lang="zh-CN" altLang="en-US" sz="2400" dirty="0">
                <a:solidFill>
                  <a:schemeClr val="tx1"/>
                </a:solidFill>
                <a:latin typeface="微软雅黑" panose="020B0503020204020204" pitchFamily="34" charset="-122"/>
                <a:ea typeface="微软雅黑" panose="020B0503020204020204" pitchFamily="34" charset="-122"/>
              </a:rPr>
              <a:t>需要很多国际象棋大师</a:t>
            </a:r>
          </a:p>
        </p:txBody>
      </p:sp>
      <p:sp>
        <p:nvSpPr>
          <p:cNvPr id="18" name="矩形 17">
            <a:extLst>
              <a:ext uri="{FF2B5EF4-FFF2-40B4-BE49-F238E27FC236}">
                <a16:creationId xmlns:a16="http://schemas.microsoft.com/office/drawing/2014/main" id="{0F8268DD-C79D-41B7-BCA5-6D04CD036E47}"/>
              </a:ext>
            </a:extLst>
          </p:cNvPr>
          <p:cNvSpPr/>
          <p:nvPr/>
        </p:nvSpPr>
        <p:spPr>
          <a:xfrm>
            <a:off x="4902648" y="3543573"/>
            <a:ext cx="2536699" cy="3009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微软雅黑" panose="020B0503020204020204" pitchFamily="34" charset="-122"/>
                <a:ea typeface="微软雅黑" panose="020B0503020204020204" pitchFamily="34" charset="-122"/>
              </a:rPr>
              <a:t>领域知识不再那么重要，我们需要一些领域知识或者经验来提取合适的特征</a:t>
            </a:r>
          </a:p>
        </p:txBody>
      </p:sp>
      <p:sp>
        <p:nvSpPr>
          <p:cNvPr id="19" name="矩形 18">
            <a:extLst>
              <a:ext uri="{FF2B5EF4-FFF2-40B4-BE49-F238E27FC236}">
                <a16:creationId xmlns:a16="http://schemas.microsoft.com/office/drawing/2014/main" id="{FB01CC12-468D-4021-BE36-364E15FF7D37}"/>
              </a:ext>
            </a:extLst>
          </p:cNvPr>
          <p:cNvSpPr/>
          <p:nvPr/>
        </p:nvSpPr>
        <p:spPr>
          <a:xfrm>
            <a:off x="8571801" y="3543574"/>
            <a:ext cx="2688771" cy="3009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dirty="0">
                <a:solidFill>
                  <a:schemeClr val="tx1"/>
                </a:solidFill>
                <a:latin typeface="微软雅黑" panose="020B0503020204020204" pitchFamily="34" charset="-122"/>
                <a:ea typeface="微软雅黑" panose="020B0503020204020204" pitchFamily="34" charset="-122"/>
              </a:rPr>
              <a:t>不需要主动提特征，神经网络</a:t>
            </a:r>
            <a:r>
              <a:rPr lang="zh-CN" altLang="en-US" sz="2400" dirty="0">
                <a:solidFill>
                  <a:srgbClr val="FF0000"/>
                </a:solidFill>
                <a:latin typeface="微软雅黑" panose="020B0503020204020204" pitchFamily="34" charset="-122"/>
                <a:ea typeface="微软雅黑" panose="020B0503020204020204" pitchFamily="34" charset="-122"/>
              </a:rPr>
              <a:t>自动的学习特</a:t>
            </a:r>
            <a:r>
              <a:rPr lang="zh-CN" altLang="en-US" sz="2400" dirty="0">
                <a:solidFill>
                  <a:schemeClr val="tx1"/>
                </a:solidFill>
                <a:latin typeface="微软雅黑" panose="020B0503020204020204" pitchFamily="34" charset="-122"/>
                <a:ea typeface="微软雅黑" panose="020B0503020204020204" pitchFamily="34" charset="-122"/>
              </a:rPr>
              <a:t>，最接近人的思维模式。</a:t>
            </a:r>
          </a:p>
        </p:txBody>
      </p:sp>
      <p:cxnSp>
        <p:nvCxnSpPr>
          <p:cNvPr id="20" name="直接连接符 19">
            <a:extLst>
              <a:ext uri="{FF2B5EF4-FFF2-40B4-BE49-F238E27FC236}">
                <a16:creationId xmlns:a16="http://schemas.microsoft.com/office/drawing/2014/main" id="{852A94E3-FDB6-4D1C-8B90-FC888863F20D}"/>
              </a:ext>
            </a:extLst>
          </p:cNvPr>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25128E1-F02D-4E6D-AAD5-5DCFB95F594A}"/>
              </a:ext>
            </a:extLst>
          </p:cNvPr>
          <p:cNvSpPr txBox="1"/>
          <p:nvPr/>
        </p:nvSpPr>
        <p:spPr>
          <a:xfrm>
            <a:off x="4718266" y="200457"/>
            <a:ext cx="2749471" cy="707886"/>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智能的发展</a:t>
            </a:r>
          </a:p>
        </p:txBody>
      </p:sp>
    </p:spTree>
    <p:extLst>
      <p:ext uri="{BB962C8B-B14F-4D97-AF65-F5344CB8AC3E}">
        <p14:creationId xmlns:p14="http://schemas.microsoft.com/office/powerpoint/2010/main" val="2909396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a:extLst>
              <a:ext uri="{FF2B5EF4-FFF2-40B4-BE49-F238E27FC236}">
                <a16:creationId xmlns:a16="http://schemas.microsoft.com/office/drawing/2014/main" id="{852A94E3-FDB6-4D1C-8B90-FC888863F20D}"/>
              </a:ext>
            </a:extLst>
          </p:cNvPr>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25128E1-F02D-4E6D-AAD5-5DCFB95F594A}"/>
              </a:ext>
            </a:extLst>
          </p:cNvPr>
          <p:cNvSpPr txBox="1"/>
          <p:nvPr/>
        </p:nvSpPr>
        <p:spPr>
          <a:xfrm>
            <a:off x="4461786" y="200457"/>
            <a:ext cx="3262432" cy="707886"/>
          </a:xfrm>
          <a:prstGeom prst="rect">
            <a:avLst/>
          </a:prstGeom>
          <a:solidFill>
            <a:schemeClr val="bg1"/>
          </a:solidFill>
        </p:spPr>
        <p:txBody>
          <a:bodyPr wrap="none" rtlCol="0">
            <a:spAutoFit/>
          </a:bodyPr>
          <a:lstStyle/>
          <a:p>
            <a:pPr lvl="0" algn="ctr">
              <a:buClrTx/>
              <a:buSzTx/>
              <a:buFontTx/>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rPr>
              <a:t>深度学习框架</a:t>
            </a:r>
          </a:p>
        </p:txBody>
      </p:sp>
      <p:pic>
        <p:nvPicPr>
          <p:cNvPr id="22" name="图片 21">
            <a:extLst>
              <a:ext uri="{FF2B5EF4-FFF2-40B4-BE49-F238E27FC236}">
                <a16:creationId xmlns:a16="http://schemas.microsoft.com/office/drawing/2014/main" id="{69B76A1A-1CD4-478A-A83B-010FD607D7F8}"/>
              </a:ext>
            </a:extLst>
          </p:cNvPr>
          <p:cNvPicPr>
            <a:picLocks noChangeAspect="1"/>
          </p:cNvPicPr>
          <p:nvPr/>
        </p:nvPicPr>
        <p:blipFill>
          <a:blip r:embed="rId3"/>
          <a:stretch>
            <a:fillRect/>
          </a:stretch>
        </p:blipFill>
        <p:spPr>
          <a:xfrm>
            <a:off x="1206817" y="1448344"/>
            <a:ext cx="3823335" cy="2226310"/>
          </a:xfrm>
          <a:prstGeom prst="rect">
            <a:avLst/>
          </a:prstGeom>
        </p:spPr>
      </p:pic>
      <p:sp>
        <p:nvSpPr>
          <p:cNvPr id="23" name="文本框 22">
            <a:extLst>
              <a:ext uri="{FF2B5EF4-FFF2-40B4-BE49-F238E27FC236}">
                <a16:creationId xmlns:a16="http://schemas.microsoft.com/office/drawing/2014/main" id="{C66AFFE4-9AE4-4502-938B-D586D6CAF373}"/>
              </a:ext>
            </a:extLst>
          </p:cNvPr>
          <p:cNvSpPr txBox="1"/>
          <p:nvPr/>
        </p:nvSpPr>
        <p:spPr>
          <a:xfrm>
            <a:off x="5736046" y="1448344"/>
            <a:ext cx="5249137" cy="2243050"/>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深度学习具有复杂的数学模型</a:t>
            </a:r>
          </a:p>
          <a:p>
            <a:pPr marL="342900" indent="-3429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学习过程中会出现各种问题：梯度消失，过拟合，学习时间太长</a:t>
            </a:r>
          </a:p>
          <a:p>
            <a:pPr marL="342900" indent="-342900">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a:t>
            </a:r>
          </a:p>
        </p:txBody>
      </p:sp>
      <p:sp>
        <p:nvSpPr>
          <p:cNvPr id="24" name="下箭头 6">
            <a:extLst>
              <a:ext uri="{FF2B5EF4-FFF2-40B4-BE49-F238E27FC236}">
                <a16:creationId xmlns:a16="http://schemas.microsoft.com/office/drawing/2014/main" id="{4E1F4B1F-DBE0-47BA-B44B-95B4E8AB3BAA}"/>
              </a:ext>
            </a:extLst>
          </p:cNvPr>
          <p:cNvSpPr/>
          <p:nvPr/>
        </p:nvSpPr>
        <p:spPr>
          <a:xfrm>
            <a:off x="8031049" y="3691394"/>
            <a:ext cx="659130" cy="1094740"/>
          </a:xfrm>
          <a:prstGeom prst="downArrow">
            <a:avLst/>
          </a:prstGeom>
          <a:noFill/>
          <a:ln w="3810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07F8081C-FB57-42C3-8982-459B449B4EB4}"/>
              </a:ext>
            </a:extLst>
          </p:cNvPr>
          <p:cNvSpPr/>
          <p:nvPr/>
        </p:nvSpPr>
        <p:spPr>
          <a:xfrm>
            <a:off x="7313579" y="5099458"/>
            <a:ext cx="2094070" cy="110871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latin typeface="微软雅黑" panose="020B0503020204020204" pitchFamily="34" charset="-122"/>
                <a:ea typeface="微软雅黑" panose="020B0503020204020204" pitchFamily="34" charset="-122"/>
              </a:rPr>
              <a:t>深度学习框架</a:t>
            </a:r>
          </a:p>
        </p:txBody>
      </p:sp>
      <p:sp>
        <p:nvSpPr>
          <p:cNvPr id="26" name="文本框 25">
            <a:extLst>
              <a:ext uri="{FF2B5EF4-FFF2-40B4-BE49-F238E27FC236}">
                <a16:creationId xmlns:a16="http://schemas.microsoft.com/office/drawing/2014/main" id="{51173F8E-639C-45A1-8EE3-E4094AB7ED41}"/>
              </a:ext>
            </a:extLst>
          </p:cNvPr>
          <p:cNvSpPr txBox="1"/>
          <p:nvPr/>
        </p:nvSpPr>
        <p:spPr>
          <a:xfrm>
            <a:off x="8690179" y="3838529"/>
            <a:ext cx="1226820" cy="6591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为了方便学习研究</a:t>
            </a:r>
          </a:p>
        </p:txBody>
      </p:sp>
      <p:sp>
        <p:nvSpPr>
          <p:cNvPr id="27" name="左箭头 9">
            <a:extLst>
              <a:ext uri="{FF2B5EF4-FFF2-40B4-BE49-F238E27FC236}">
                <a16:creationId xmlns:a16="http://schemas.microsoft.com/office/drawing/2014/main" id="{B215F9F5-3F84-45FC-8AD0-A06CBA775DBD}"/>
              </a:ext>
            </a:extLst>
          </p:cNvPr>
          <p:cNvSpPr/>
          <p:nvPr/>
        </p:nvSpPr>
        <p:spPr>
          <a:xfrm>
            <a:off x="5539012" y="5409656"/>
            <a:ext cx="928279" cy="488315"/>
          </a:xfrm>
          <a:prstGeom prst="leftArrow">
            <a:avLst/>
          </a:prstGeom>
          <a:noFill/>
          <a:ln w="3810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a:extLst>
              <a:ext uri="{FF2B5EF4-FFF2-40B4-BE49-F238E27FC236}">
                <a16:creationId xmlns:a16="http://schemas.microsoft.com/office/drawing/2014/main" id="{33757852-EA3A-461D-B3B6-66CB27E15D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386" y="4122058"/>
            <a:ext cx="4221031" cy="234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196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a:extLst>
              <a:ext uri="{FF2B5EF4-FFF2-40B4-BE49-F238E27FC236}">
                <a16:creationId xmlns:a16="http://schemas.microsoft.com/office/drawing/2014/main" id="{852A94E3-FDB6-4D1C-8B90-FC888863F20D}"/>
              </a:ext>
            </a:extLst>
          </p:cNvPr>
          <p:cNvCxnSpPr/>
          <p:nvPr/>
        </p:nvCxnSpPr>
        <p:spPr>
          <a:xfrm>
            <a:off x="1988847" y="554400"/>
            <a:ext cx="8028610" cy="0"/>
          </a:xfrm>
          <a:prstGeom prst="line">
            <a:avLst/>
          </a:prstGeom>
          <a:ln w="38100">
            <a:solidFill>
              <a:srgbClr val="43556C"/>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25128E1-F02D-4E6D-AAD5-5DCFB95F594A}"/>
              </a:ext>
            </a:extLst>
          </p:cNvPr>
          <p:cNvSpPr txBox="1"/>
          <p:nvPr/>
        </p:nvSpPr>
        <p:spPr>
          <a:xfrm>
            <a:off x="5075062" y="200457"/>
            <a:ext cx="2035878" cy="707886"/>
          </a:xfrm>
          <a:prstGeom prst="rect">
            <a:avLst/>
          </a:prstGeom>
          <a:solidFill>
            <a:schemeClr val="bg1"/>
          </a:solidFill>
        </p:spPr>
        <p:txBody>
          <a:bodyPr wrap="none" rtlCol="0">
            <a:spAutoFit/>
          </a:bodyPr>
          <a:lstStyle/>
          <a:p>
            <a:pPr lvl="0" algn="ctr">
              <a:buClrTx/>
              <a:buSzTx/>
              <a:buFontTx/>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sym typeface="+mn-ea"/>
              </a:rPr>
              <a:t>PyTorch</a:t>
            </a:r>
            <a:endPar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1" name="文本框 10">
            <a:extLst>
              <a:ext uri="{FF2B5EF4-FFF2-40B4-BE49-F238E27FC236}">
                <a16:creationId xmlns:a16="http://schemas.microsoft.com/office/drawing/2014/main" id="{63C3EE13-FC32-4B6F-B76E-115685C0592D}"/>
              </a:ext>
            </a:extLst>
          </p:cNvPr>
          <p:cNvSpPr txBox="1"/>
          <p:nvPr/>
        </p:nvSpPr>
        <p:spPr>
          <a:xfrm>
            <a:off x="673962" y="1314714"/>
            <a:ext cx="5763124" cy="5012847"/>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sz="2400" dirty="0">
                <a:latin typeface="Times New Roman" panose="02020603050405020304" pitchFamily="18" charset="0"/>
                <a:ea typeface="Microsoft YaHei" charset="0"/>
                <a:cs typeface="Times New Roman" panose="02020603050405020304" pitchFamily="18" charset="0"/>
              </a:rPr>
              <a:t>PyTorch</a:t>
            </a:r>
            <a:r>
              <a:rPr lang="zh-CN" altLang="en-US" sz="2400" dirty="0">
                <a:latin typeface="Times New Roman" panose="02020603050405020304" pitchFamily="18" charset="0"/>
                <a:ea typeface="Microsoft YaHei" charset="0"/>
                <a:cs typeface="Times New Roman" panose="02020603050405020304" pitchFamily="18" charset="0"/>
              </a:rPr>
              <a:t>是一个开源的</a:t>
            </a:r>
            <a:r>
              <a:rPr lang="en-US" altLang="zh-CN" sz="2400" dirty="0">
                <a:latin typeface="Times New Roman" panose="02020603050405020304" pitchFamily="18" charset="0"/>
                <a:ea typeface="Microsoft YaHei" charset="0"/>
                <a:cs typeface="Times New Roman" panose="02020603050405020304" pitchFamily="18" charset="0"/>
              </a:rPr>
              <a:t>Python</a:t>
            </a:r>
            <a:r>
              <a:rPr lang="zh-CN" altLang="en-US" sz="2400" dirty="0">
                <a:latin typeface="Times New Roman" panose="02020603050405020304" pitchFamily="18" charset="0"/>
                <a:ea typeface="Microsoft YaHei" charset="0"/>
                <a:cs typeface="Times New Roman" panose="02020603050405020304" pitchFamily="18" charset="0"/>
              </a:rPr>
              <a:t>机器学习库，基于</a:t>
            </a:r>
            <a:r>
              <a:rPr lang="en-US" altLang="zh-CN" sz="2400" dirty="0">
                <a:latin typeface="Times New Roman" panose="02020603050405020304" pitchFamily="18" charset="0"/>
                <a:ea typeface="Microsoft YaHei" charset="0"/>
                <a:cs typeface="Times New Roman" panose="02020603050405020304" pitchFamily="18" charset="0"/>
              </a:rPr>
              <a:t>Torch</a:t>
            </a:r>
            <a:r>
              <a:rPr lang="zh-CN" altLang="en-US" sz="2400" dirty="0">
                <a:latin typeface="Times New Roman" panose="02020603050405020304" pitchFamily="18" charset="0"/>
                <a:ea typeface="Microsoft YaHei" charset="0"/>
                <a:cs typeface="Times New Roman" panose="02020603050405020304" pitchFamily="18" charset="0"/>
              </a:rPr>
              <a:t>，用于自然语言处理等应用程序。</a:t>
            </a:r>
          </a:p>
          <a:p>
            <a:pPr marL="342900" indent="-342900">
              <a:lnSpc>
                <a:spcPct val="150000"/>
              </a:lnSpc>
              <a:buFont typeface="Wingdings" panose="05000000000000000000" pitchFamily="2" charset="2"/>
              <a:buChar char="n"/>
            </a:pPr>
            <a:r>
              <a:rPr lang="en-US" altLang="zh-CN" sz="2400" dirty="0">
                <a:latin typeface="Times New Roman" panose="02020603050405020304" pitchFamily="18" charset="0"/>
                <a:ea typeface="Microsoft YaHei" charset="0"/>
                <a:cs typeface="Times New Roman" panose="02020603050405020304" pitchFamily="18" charset="0"/>
              </a:rPr>
              <a:t>2017</a:t>
            </a:r>
            <a:r>
              <a:rPr lang="zh-CN" altLang="en-US" sz="2400" dirty="0">
                <a:latin typeface="Times New Roman" panose="02020603050405020304" pitchFamily="18" charset="0"/>
                <a:ea typeface="Microsoft YaHei" charset="0"/>
                <a:cs typeface="Times New Roman" panose="02020603050405020304" pitchFamily="18" charset="0"/>
              </a:rPr>
              <a:t>年</a:t>
            </a:r>
            <a:r>
              <a:rPr lang="en-US" altLang="zh-CN" sz="2400" dirty="0">
                <a:latin typeface="Times New Roman" panose="02020603050405020304" pitchFamily="18" charset="0"/>
                <a:ea typeface="Microsoft YaHei" charset="0"/>
                <a:cs typeface="Times New Roman" panose="02020603050405020304" pitchFamily="18" charset="0"/>
              </a:rPr>
              <a:t>1</a:t>
            </a:r>
            <a:r>
              <a:rPr lang="zh-CN" altLang="en-US" sz="2400" dirty="0">
                <a:latin typeface="Times New Roman" panose="02020603050405020304" pitchFamily="18" charset="0"/>
                <a:ea typeface="Microsoft YaHei" charset="0"/>
                <a:cs typeface="Times New Roman" panose="02020603050405020304" pitchFamily="18" charset="0"/>
              </a:rPr>
              <a:t>月，由</a:t>
            </a:r>
            <a:r>
              <a:rPr lang="en-US" altLang="zh-CN" sz="2400" dirty="0">
                <a:latin typeface="Times New Roman" panose="02020603050405020304" pitchFamily="18" charset="0"/>
                <a:ea typeface="Microsoft YaHei" charset="0"/>
                <a:cs typeface="Times New Roman" panose="02020603050405020304" pitchFamily="18" charset="0"/>
              </a:rPr>
              <a:t>Facebook</a:t>
            </a:r>
            <a:r>
              <a:rPr lang="zh-CN" altLang="en-US" sz="2400" dirty="0">
                <a:latin typeface="Times New Roman" panose="02020603050405020304" pitchFamily="18" charset="0"/>
                <a:ea typeface="Microsoft YaHei" charset="0"/>
                <a:cs typeface="Times New Roman" panose="02020603050405020304" pitchFamily="18" charset="0"/>
              </a:rPr>
              <a:t>人工智能研究院（</a:t>
            </a:r>
            <a:r>
              <a:rPr lang="en-US" altLang="zh-CN" sz="2400" dirty="0">
                <a:latin typeface="Times New Roman" panose="02020603050405020304" pitchFamily="18" charset="0"/>
                <a:ea typeface="Microsoft YaHei" charset="0"/>
                <a:cs typeface="Times New Roman" panose="02020603050405020304" pitchFamily="18" charset="0"/>
              </a:rPr>
              <a:t>FAIR</a:t>
            </a:r>
            <a:r>
              <a:rPr lang="zh-CN" altLang="en-US" sz="2400" dirty="0">
                <a:latin typeface="Times New Roman" panose="02020603050405020304" pitchFamily="18" charset="0"/>
                <a:ea typeface="Microsoft YaHei" charset="0"/>
                <a:cs typeface="Times New Roman" panose="02020603050405020304" pitchFamily="18" charset="0"/>
              </a:rPr>
              <a:t>）基于</a:t>
            </a:r>
            <a:r>
              <a:rPr lang="en-US" altLang="zh-CN" sz="2400" dirty="0">
                <a:latin typeface="Times New Roman" panose="02020603050405020304" pitchFamily="18" charset="0"/>
                <a:ea typeface="Microsoft YaHei" charset="0"/>
                <a:cs typeface="Times New Roman" panose="02020603050405020304" pitchFamily="18" charset="0"/>
              </a:rPr>
              <a:t>Torch</a:t>
            </a:r>
            <a:r>
              <a:rPr lang="zh-CN" altLang="en-US" sz="2400" dirty="0">
                <a:latin typeface="Times New Roman" panose="02020603050405020304" pitchFamily="18" charset="0"/>
                <a:ea typeface="Microsoft YaHei" charset="0"/>
                <a:cs typeface="Times New Roman" panose="02020603050405020304" pitchFamily="18" charset="0"/>
              </a:rPr>
              <a:t>推出了</a:t>
            </a:r>
            <a:r>
              <a:rPr lang="en-US" altLang="zh-CN" sz="2400" dirty="0">
                <a:latin typeface="Times New Roman" panose="02020603050405020304" pitchFamily="18" charset="0"/>
                <a:ea typeface="Microsoft YaHei" charset="0"/>
                <a:cs typeface="Times New Roman" panose="02020603050405020304" pitchFamily="18" charset="0"/>
              </a:rPr>
              <a:t>PyTorch</a:t>
            </a:r>
            <a:r>
              <a:rPr lang="zh-CN" altLang="en-US" sz="2400" dirty="0">
                <a:latin typeface="Times New Roman" panose="02020603050405020304" pitchFamily="18" charset="0"/>
                <a:ea typeface="Microsoft YaHei" charset="0"/>
                <a:cs typeface="Times New Roman" panose="02020603050405020304" pitchFamily="18" charset="0"/>
              </a:rPr>
              <a:t>。它是一个基于</a:t>
            </a:r>
            <a:r>
              <a:rPr lang="en-US" altLang="zh-CN" sz="2400" dirty="0">
                <a:latin typeface="Times New Roman" panose="02020603050405020304" pitchFamily="18" charset="0"/>
                <a:ea typeface="Microsoft YaHei" charset="0"/>
                <a:cs typeface="Times New Roman" panose="02020603050405020304" pitchFamily="18" charset="0"/>
              </a:rPr>
              <a:t>Python</a:t>
            </a:r>
            <a:r>
              <a:rPr lang="zh-CN" altLang="en-US" sz="2400" dirty="0">
                <a:latin typeface="Times New Roman" panose="02020603050405020304" pitchFamily="18" charset="0"/>
                <a:ea typeface="Microsoft YaHei" charset="0"/>
                <a:cs typeface="Times New Roman" panose="02020603050405020304" pitchFamily="18" charset="0"/>
              </a:rPr>
              <a:t>的可续计算包，提供两个高级功能：</a:t>
            </a:r>
            <a:r>
              <a:rPr lang="en-US" altLang="zh-CN" sz="2400" dirty="0">
                <a:latin typeface="Times New Roman" panose="02020603050405020304" pitchFamily="18" charset="0"/>
                <a:ea typeface="Microsoft YaHei" charset="0"/>
                <a:cs typeface="Times New Roman" panose="02020603050405020304" pitchFamily="18" charset="0"/>
              </a:rPr>
              <a:t>1</a:t>
            </a:r>
            <a:r>
              <a:rPr lang="zh-CN" altLang="en-US" sz="2400" dirty="0">
                <a:latin typeface="Times New Roman" panose="02020603050405020304" pitchFamily="18" charset="0"/>
                <a:ea typeface="Microsoft YaHei" charset="0"/>
                <a:cs typeface="Times New Roman" panose="02020603050405020304" pitchFamily="18" charset="0"/>
              </a:rPr>
              <a:t>、具有强大的</a:t>
            </a:r>
            <a:r>
              <a:rPr lang="en-US" altLang="zh-CN" sz="2400" dirty="0">
                <a:latin typeface="Times New Roman" panose="02020603050405020304" pitchFamily="18" charset="0"/>
                <a:ea typeface="Microsoft YaHei" charset="0"/>
                <a:cs typeface="Times New Roman" panose="02020603050405020304" pitchFamily="18" charset="0"/>
              </a:rPr>
              <a:t>GPU</a:t>
            </a:r>
            <a:r>
              <a:rPr lang="zh-CN" altLang="en-US" sz="2400" dirty="0">
                <a:latin typeface="Times New Roman" panose="02020603050405020304" pitchFamily="18" charset="0"/>
                <a:ea typeface="Microsoft YaHei" charset="0"/>
                <a:cs typeface="Times New Roman" panose="02020603050405020304" pitchFamily="18" charset="0"/>
              </a:rPr>
              <a:t>加速的张量计算（如</a:t>
            </a:r>
            <a:r>
              <a:rPr lang="en-US" altLang="zh-CN" sz="2400" dirty="0">
                <a:latin typeface="Times New Roman" panose="02020603050405020304" pitchFamily="18" charset="0"/>
                <a:ea typeface="Microsoft YaHei" charset="0"/>
                <a:cs typeface="Times New Roman" panose="02020603050405020304" pitchFamily="18" charset="0"/>
              </a:rPr>
              <a:t>NumPy</a:t>
            </a:r>
            <a:r>
              <a:rPr lang="zh-CN" altLang="en-US" sz="2400" dirty="0">
                <a:latin typeface="Times New Roman" panose="02020603050405020304" pitchFamily="18" charset="0"/>
                <a:ea typeface="Microsoft YaHei" charset="0"/>
                <a:cs typeface="Times New Roman" panose="02020603050405020304" pitchFamily="18" charset="0"/>
              </a:rPr>
              <a:t>）。</a:t>
            </a:r>
            <a:r>
              <a:rPr lang="en-US" altLang="zh-CN" sz="2400" dirty="0">
                <a:latin typeface="Times New Roman" panose="02020603050405020304" pitchFamily="18" charset="0"/>
                <a:ea typeface="Microsoft YaHei" charset="0"/>
                <a:cs typeface="Times New Roman" panose="02020603050405020304" pitchFamily="18" charset="0"/>
              </a:rPr>
              <a:t>2</a:t>
            </a:r>
            <a:r>
              <a:rPr lang="zh-CN" altLang="en-US" sz="2400" dirty="0">
                <a:latin typeface="Times New Roman" panose="02020603050405020304" pitchFamily="18" charset="0"/>
                <a:ea typeface="Microsoft YaHei" charset="0"/>
                <a:cs typeface="Times New Roman" panose="02020603050405020304" pitchFamily="18" charset="0"/>
              </a:rPr>
              <a:t>、包含自动求导系统的深度神经网络。</a:t>
            </a:r>
          </a:p>
        </p:txBody>
      </p:sp>
      <p:grpSp>
        <p:nvGrpSpPr>
          <p:cNvPr id="15" name="组合 14">
            <a:extLst>
              <a:ext uri="{FF2B5EF4-FFF2-40B4-BE49-F238E27FC236}">
                <a16:creationId xmlns:a16="http://schemas.microsoft.com/office/drawing/2014/main" id="{9F426AD5-92D7-44C5-9FD9-515E7F62ACD0}"/>
              </a:ext>
            </a:extLst>
          </p:cNvPr>
          <p:cNvGrpSpPr/>
          <p:nvPr/>
        </p:nvGrpSpPr>
        <p:grpSpPr>
          <a:xfrm>
            <a:off x="7188291" y="1736816"/>
            <a:ext cx="4216400" cy="844550"/>
            <a:chOff x="5903" y="4934"/>
            <a:chExt cx="6640" cy="1330"/>
          </a:xfrm>
        </p:grpSpPr>
        <p:sp>
          <p:nvSpPr>
            <p:cNvPr id="16" name="矩形 15">
              <a:extLst>
                <a:ext uri="{FF2B5EF4-FFF2-40B4-BE49-F238E27FC236}">
                  <a16:creationId xmlns:a16="http://schemas.microsoft.com/office/drawing/2014/main" id="{633856D7-840A-46CF-89B2-43CD6BB72415}"/>
                </a:ext>
              </a:extLst>
            </p:cNvPr>
            <p:cNvSpPr/>
            <p:nvPr/>
          </p:nvSpPr>
          <p:spPr>
            <a:xfrm>
              <a:off x="5903" y="4934"/>
              <a:ext cx="2057" cy="133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FF0000"/>
                  </a:solidFill>
                  <a:latin typeface="微软雅黑" panose="020B0503020204020204" pitchFamily="34" charset="-122"/>
                  <a:ea typeface="微软雅黑" panose="020B0503020204020204" pitchFamily="34" charset="-122"/>
                  <a:sym typeface="+mn-ea"/>
                </a:rPr>
                <a:t>Torch</a:t>
              </a:r>
              <a:endParaRPr lang="zh-CN" altLang="en-US" sz="2400" b="1" dirty="0">
                <a:solidFill>
                  <a:srgbClr val="FF0000"/>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AF8331E1-7AF7-4710-855C-AE9506B16A6D}"/>
                </a:ext>
              </a:extLst>
            </p:cNvPr>
            <p:cNvSpPr/>
            <p:nvPr/>
          </p:nvSpPr>
          <p:spPr>
            <a:xfrm>
              <a:off x="10153" y="4934"/>
              <a:ext cx="2390" cy="133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FF0000"/>
                  </a:solidFill>
                  <a:latin typeface="微软雅黑" panose="020B0503020204020204" pitchFamily="34" charset="-122"/>
                  <a:ea typeface="微软雅黑" panose="020B0503020204020204" pitchFamily="34" charset="-122"/>
                  <a:sym typeface="+mn-ea"/>
                </a:rPr>
                <a:t>PyTorch</a:t>
              </a:r>
              <a:endParaRPr lang="en-US" altLang="zh-CN" sz="2400" b="1" dirty="0">
                <a:solidFill>
                  <a:srgbClr val="FF0000"/>
                </a:solidFill>
                <a:latin typeface="微软雅黑" panose="020B0503020204020204" pitchFamily="34" charset="-122"/>
                <a:ea typeface="微软雅黑" panose="020B0503020204020204" pitchFamily="34" charset="-122"/>
                <a:sym typeface="+mn-ea"/>
              </a:endParaRPr>
            </a:p>
          </p:txBody>
        </p:sp>
        <p:sp>
          <p:nvSpPr>
            <p:cNvPr id="18" name="右箭头 8">
              <a:extLst>
                <a:ext uri="{FF2B5EF4-FFF2-40B4-BE49-F238E27FC236}">
                  <a16:creationId xmlns:a16="http://schemas.microsoft.com/office/drawing/2014/main" id="{8474D546-AF56-4B26-8A53-E676C5B73AC7}"/>
                </a:ext>
              </a:extLst>
            </p:cNvPr>
            <p:cNvSpPr/>
            <p:nvPr/>
          </p:nvSpPr>
          <p:spPr>
            <a:xfrm>
              <a:off x="8350" y="5309"/>
              <a:ext cx="1413" cy="5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4E7960AB-E5C0-45BC-8451-F53E4618D889}"/>
              </a:ext>
            </a:extLst>
          </p:cNvPr>
          <p:cNvSpPr txBox="1"/>
          <p:nvPr/>
        </p:nvSpPr>
        <p:spPr>
          <a:xfrm>
            <a:off x="8686936" y="1657259"/>
            <a:ext cx="899795"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升级</a:t>
            </a:r>
          </a:p>
        </p:txBody>
      </p:sp>
      <p:pic>
        <p:nvPicPr>
          <p:cNvPr id="28" name="Picture 2">
            <a:extLst>
              <a:ext uri="{FF2B5EF4-FFF2-40B4-BE49-F238E27FC236}">
                <a16:creationId xmlns:a16="http://schemas.microsoft.com/office/drawing/2014/main" id="{B00C4EBF-8BC8-4CBD-9ADA-0A4AFE40C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940" y="3129449"/>
            <a:ext cx="4407098" cy="259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433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38294" y="1451519"/>
            <a:ext cx="6908165" cy="398780"/>
          </a:xfrm>
          <a:prstGeom prst="rect">
            <a:avLst/>
          </a:prstGeom>
          <a:noFill/>
        </p:spPr>
        <p:txBody>
          <a:bodyPr wrap="square" rtlCol="0" anchor="t">
            <a:spAutoFit/>
          </a:bodyPr>
          <a:lstStyle/>
          <a:p>
            <a:pPr marL="285750" indent="-285750">
              <a:buFont typeface="Wingdings" panose="05000000000000000000" charset="0"/>
              <a:buChar char="l"/>
            </a:pPr>
            <a:r>
              <a:rPr lang="en-US" altLang="zh-CN" sz="2000">
                <a:solidFill>
                  <a:srgbClr val="FF0000"/>
                </a:solidFill>
                <a:latin typeface="微软雅黑" panose="020B0503020204020204" charset="-122"/>
                <a:ea typeface="微软雅黑" panose="020B0503020204020204" charset="-122"/>
              </a:rPr>
              <a:t>Torch</a:t>
            </a:r>
          </a:p>
        </p:txBody>
      </p:sp>
      <p:sp>
        <p:nvSpPr>
          <p:cNvPr id="5" name="文本框 4"/>
          <p:cNvSpPr txBox="1"/>
          <p:nvPr/>
        </p:nvSpPr>
        <p:spPr>
          <a:xfrm>
            <a:off x="2227219" y="1962059"/>
            <a:ext cx="7411085" cy="2014220"/>
          </a:xfrm>
          <a:prstGeom prst="rect">
            <a:avLst/>
          </a:prstGeom>
          <a:noFill/>
        </p:spPr>
        <p:txBody>
          <a:bodyPr wrap="square" rtlCol="0" anchor="t">
            <a:spAutoFit/>
          </a:bodyPr>
          <a:lstStyle/>
          <a:p>
            <a:pPr marL="285750" indent="-285750">
              <a:buFont typeface="Wingdings" panose="05000000000000000000" charset="0"/>
              <a:buChar char="n"/>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Facebook</a:t>
            </a:r>
            <a:r>
              <a:rPr lang="zh-CN" altLang="en-US" dirty="0">
                <a:latin typeface="微软雅黑" panose="020B0503020204020204" charset="-122"/>
                <a:ea typeface="微软雅黑" panose="020B0503020204020204" charset="-122"/>
                <a:cs typeface="微软雅黑" panose="020B0503020204020204" charset="-122"/>
              </a:rPr>
              <a:t>力推的深度学习框架，主要开发语言是C和Lua</a:t>
            </a:r>
          </a:p>
          <a:p>
            <a:pPr marL="285750" indent="-285750">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有较好的灵活性和速度</a:t>
            </a:r>
          </a:p>
          <a:p>
            <a:pPr marL="285750" indent="-285750">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它</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实现并且优化</a:t>
            </a:r>
            <a:r>
              <a:rPr lang="zh-CN" altLang="en-US" dirty="0">
                <a:latin typeface="微软雅黑" panose="020B0503020204020204" charset="-122"/>
                <a:ea typeface="微软雅黑" panose="020B0503020204020204" charset="-122"/>
                <a:cs typeface="微软雅黑" panose="020B0503020204020204" charset="-122"/>
              </a:rPr>
              <a:t>了基本的计算单元，使用者可以很简单地在此基础上</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实现自己的算法</a:t>
            </a:r>
            <a:r>
              <a:rPr lang="zh-CN" altLang="en-US" dirty="0">
                <a:latin typeface="微软雅黑" panose="020B0503020204020204" charset="-122"/>
                <a:ea typeface="微软雅黑" panose="020B0503020204020204" charset="-122"/>
                <a:cs typeface="微软雅黑" panose="020B0503020204020204" charset="-122"/>
              </a:rPr>
              <a:t>。核心的计算单元使用C或者cuda做了很好的优化。在此基础之上，使用lua构建了常见的模型</a:t>
            </a:r>
          </a:p>
          <a:p>
            <a:pPr marL="285750" indent="-285750">
              <a:buFont typeface="Wingdings" panose="05000000000000000000" charset="0"/>
              <a:buChar char="n"/>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速度最快</a:t>
            </a:r>
            <a:r>
              <a:rPr lang="zh-CN" altLang="en-US" dirty="0">
                <a:latin typeface="微软雅黑" panose="020B0503020204020204" charset="-122"/>
                <a:ea typeface="微软雅黑" panose="020B0503020204020204" charset="-122"/>
                <a:cs typeface="微软雅黑" panose="020B0503020204020204" charset="-122"/>
              </a:rPr>
              <a:t>，</a:t>
            </a:r>
          </a:p>
          <a:p>
            <a:pPr marL="285750" indent="-285750">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支持全面的卷积操作</a:t>
            </a:r>
          </a:p>
        </p:txBody>
      </p:sp>
      <p:sp>
        <p:nvSpPr>
          <p:cNvPr id="6" name="文本框 5"/>
          <p:cNvSpPr txBox="1"/>
          <p:nvPr/>
        </p:nvSpPr>
        <p:spPr>
          <a:xfrm>
            <a:off x="2227219" y="4341404"/>
            <a:ext cx="7411085" cy="1465580"/>
          </a:xfrm>
          <a:prstGeom prst="rect">
            <a:avLst/>
          </a:prstGeom>
          <a:noFill/>
        </p:spPr>
        <p:txBody>
          <a:bodyPr wrap="square" rtlCol="0" anchor="t">
            <a:spAutoFit/>
          </a:bodyPr>
          <a:lstStyle/>
          <a:p>
            <a:pPr marL="285750" indent="-285750">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接口为</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lua</a:t>
            </a:r>
            <a:r>
              <a:rPr lang="zh-CN" altLang="en-US" dirty="0">
                <a:latin typeface="微软雅黑" panose="020B0503020204020204" charset="-122"/>
                <a:ea typeface="微软雅黑" panose="020B0503020204020204" charset="-122"/>
                <a:cs typeface="微软雅黑" panose="020B0503020204020204" charset="-122"/>
              </a:rPr>
              <a:t>语言，需要一点时间来学习。</a:t>
            </a:r>
          </a:p>
          <a:p>
            <a:pPr marL="285750" indent="-285750">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没有Python接口</a:t>
            </a:r>
          </a:p>
          <a:p>
            <a:pPr marL="285750" indent="-285750">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与Caffe一样，基于层的网络结构，其扩展性不好，对于新增加的层，需要自己实现（forward, backward and gradient update）</a:t>
            </a:r>
          </a:p>
          <a:p>
            <a:pPr marL="285750" indent="-285750">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RNN没有官方支持</a:t>
            </a:r>
          </a:p>
        </p:txBody>
      </p:sp>
      <p:cxnSp>
        <p:nvCxnSpPr>
          <p:cNvPr id="7" name="直接连接符 6"/>
          <p:cNvCxnSpPr/>
          <p:nvPr/>
        </p:nvCxnSpPr>
        <p:spPr>
          <a:xfrm flipV="1">
            <a:off x="1337584" y="4045494"/>
            <a:ext cx="8340725" cy="6604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284243" y="2751364"/>
            <a:ext cx="768350" cy="369332"/>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优 点</a:t>
            </a:r>
          </a:p>
        </p:txBody>
      </p:sp>
      <p:sp>
        <p:nvSpPr>
          <p:cNvPr id="9" name="文本框 8"/>
          <p:cNvSpPr txBox="1"/>
          <p:nvPr/>
        </p:nvSpPr>
        <p:spPr>
          <a:xfrm>
            <a:off x="1284243" y="5001169"/>
            <a:ext cx="768350" cy="369332"/>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缺 点</a:t>
            </a:r>
          </a:p>
        </p:txBody>
      </p:sp>
      <p:sp>
        <p:nvSpPr>
          <p:cNvPr id="10"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a:t>
            </a:r>
            <a:r>
              <a:rPr lang="zh-CN" altLang="en-US" sz="3600" dirty="0">
                <a:latin typeface="黑体" panose="02010609060101010101" pitchFamily="49" charset="-122"/>
                <a:ea typeface="黑体" panose="02010609060101010101" pitchFamily="49" charset="-122"/>
                <a:sym typeface="+mn-ea"/>
              </a:rPr>
              <a:t>前身</a:t>
            </a:r>
            <a:r>
              <a:rPr lang="en-US" altLang="zh-CN" sz="3600" dirty="0">
                <a:latin typeface="黑体" panose="02010609060101010101" pitchFamily="49" charset="-122"/>
                <a:ea typeface="黑体" panose="02010609060101010101" pitchFamily="49" charset="-122"/>
                <a:sym typeface="+mn-ea"/>
              </a:rPr>
              <a:t>Torch</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p>
        </p:txBody>
      </p:sp>
      <p:pic>
        <p:nvPicPr>
          <p:cNvPr id="5" name="图片 4"/>
          <p:cNvPicPr>
            <a:picLocks noChangeAspect="1"/>
          </p:cNvPicPr>
          <p:nvPr/>
        </p:nvPicPr>
        <p:blipFill>
          <a:blip r:embed="rId2"/>
          <a:stretch>
            <a:fillRect/>
          </a:stretch>
        </p:blipFill>
        <p:spPr>
          <a:xfrm>
            <a:off x="3072131" y="1844676"/>
            <a:ext cx="5680075" cy="4072529"/>
          </a:xfrm>
          <a:prstGeom prst="rect">
            <a:avLst/>
          </a:prstGeom>
        </p:spPr>
      </p:pic>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a:t>
            </a:r>
            <a:r>
              <a:rPr lang="zh-CN" altLang="en-US" sz="3600" dirty="0">
                <a:latin typeface="黑体" panose="02010609060101010101" pitchFamily="49" charset="-122"/>
                <a:ea typeface="黑体" panose="02010609060101010101" pitchFamily="49" charset="-122"/>
                <a:sym typeface="+mn-ea"/>
              </a:rPr>
              <a:t>前身</a:t>
            </a:r>
            <a:r>
              <a:rPr lang="en-US" altLang="zh-CN" sz="3600" dirty="0">
                <a:latin typeface="黑体" panose="02010609060101010101" pitchFamily="49" charset="-122"/>
                <a:ea typeface="黑体" panose="02010609060101010101" pitchFamily="49" charset="-122"/>
                <a:sym typeface="+mn-ea"/>
              </a:rPr>
              <a:t>Torch</a:t>
            </a:r>
            <a:endParaRPr lang="zh-CN" altLang="en-US" sz="3600" dirty="0">
              <a:latin typeface="黑体" panose="02010609060101010101" pitchFamily="49" charset="-122"/>
              <a:ea typeface="黑体" panose="02010609060101010101" pitchFamily="49" charset="-122"/>
              <a:sym typeface="+mn-ea"/>
            </a:endParaRPr>
          </a:p>
        </p:txBody>
      </p:sp>
      <p:sp>
        <p:nvSpPr>
          <p:cNvPr id="6" name="圆角矩形 5"/>
          <p:cNvSpPr/>
          <p:nvPr/>
        </p:nvSpPr>
        <p:spPr>
          <a:xfrm>
            <a:off x="4512310" y="1844675"/>
            <a:ext cx="1151890" cy="4104640"/>
          </a:xfrm>
          <a:prstGeom prst="roundRect">
            <a:avLst/>
          </a:prstGeom>
          <a:solidFill>
            <a:schemeClr val="accent1">
              <a:alpha val="0"/>
            </a:schemeClr>
          </a:solid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42236" y="1691005"/>
            <a:ext cx="6908165" cy="398780"/>
          </a:xfrm>
          <a:prstGeom prst="rect">
            <a:avLst/>
          </a:prstGeom>
          <a:noFill/>
        </p:spPr>
        <p:txBody>
          <a:bodyPr wrap="square" rtlCol="0" anchor="t">
            <a:spAutoFit/>
          </a:bodyPr>
          <a:lstStyle/>
          <a:p>
            <a:pPr marL="285750" indent="-285750">
              <a:buFont typeface="Wingdings" panose="05000000000000000000" charset="0"/>
              <a:buChar char="l"/>
            </a:pPr>
            <a:r>
              <a:rPr lang="en-US" altLang="zh-CN" sz="2000" dirty="0">
                <a:solidFill>
                  <a:srgbClr val="FF0000"/>
                </a:solidFill>
                <a:latin typeface="微软雅黑" panose="020B0503020204020204" charset="-122"/>
                <a:ea typeface="微软雅黑" panose="020B0503020204020204" charset="-122"/>
              </a:rPr>
              <a:t>PyTorch</a:t>
            </a:r>
          </a:p>
        </p:txBody>
      </p:sp>
      <p:sp>
        <p:nvSpPr>
          <p:cNvPr id="5" name="文本框 4"/>
          <p:cNvSpPr txBox="1"/>
          <p:nvPr/>
        </p:nvSpPr>
        <p:spPr>
          <a:xfrm>
            <a:off x="2931161" y="2201546"/>
            <a:ext cx="7411085" cy="2030095"/>
          </a:xfrm>
          <a:prstGeom prst="rect">
            <a:avLst/>
          </a:prstGeom>
          <a:noFill/>
        </p:spPr>
        <p:txBody>
          <a:bodyPr wrap="square" rtlCol="0" anchor="t">
            <a:spAutoFit/>
          </a:bodyPr>
          <a:lstStyle/>
          <a:p>
            <a:pPr marL="285750" indent="-285750">
              <a:buFont typeface="Wingdings" panose="05000000000000000000" charset="0"/>
              <a:buChar char="n"/>
            </a:pPr>
            <a:r>
              <a:rPr lang="zh-CN" altLang="en-US">
                <a:sym typeface="+mn-ea"/>
              </a:rPr>
              <a:t>容易</a:t>
            </a:r>
            <a:r>
              <a:rPr lang="zh-CN" altLang="en-US">
                <a:solidFill>
                  <a:srgbClr val="FF0000"/>
                </a:solidFill>
                <a:sym typeface="+mn-ea"/>
              </a:rPr>
              <a:t>上手</a:t>
            </a:r>
            <a:endParaRPr lang="zh-CN" altLang="en-US"/>
          </a:p>
          <a:p>
            <a:pPr marL="285750" indent="-285750">
              <a:buFont typeface="Wingdings" panose="05000000000000000000" charset="0"/>
              <a:buChar char="n"/>
            </a:pPr>
            <a:r>
              <a:rPr lang="zh-CN" altLang="en-US">
                <a:sym typeface="+mn-ea"/>
              </a:rPr>
              <a:t>学术</a:t>
            </a:r>
            <a:r>
              <a:rPr lang="zh-CN" altLang="en-US">
                <a:solidFill>
                  <a:srgbClr val="FF0000"/>
                </a:solidFill>
                <a:sym typeface="+mn-ea"/>
              </a:rPr>
              <a:t>社区活跃</a:t>
            </a:r>
            <a:endParaRPr lang="zh-CN" altLang="en-US"/>
          </a:p>
          <a:p>
            <a:pPr marL="285750" indent="-285750">
              <a:buFont typeface="Wingdings" panose="05000000000000000000" charset="0"/>
              <a:buChar char="n"/>
            </a:pPr>
            <a:r>
              <a:rPr lang="zh-CN" altLang="en-US">
                <a:solidFill>
                  <a:srgbClr val="FF0000"/>
                </a:solidFill>
                <a:sym typeface="+mn-ea"/>
              </a:rPr>
              <a:t>轻量化</a:t>
            </a:r>
            <a:r>
              <a:rPr lang="zh-CN" altLang="en-US">
                <a:sym typeface="+mn-ea"/>
              </a:rPr>
              <a:t>、实验项目</a:t>
            </a:r>
            <a:r>
              <a:rPr lang="zh-CN" altLang="en-US">
                <a:solidFill>
                  <a:srgbClr val="FF0000"/>
                </a:solidFill>
                <a:sym typeface="+mn-ea"/>
              </a:rPr>
              <a:t>速度快</a:t>
            </a:r>
            <a:endParaRPr lang="zh-CN" altLang="en-US"/>
          </a:p>
          <a:p>
            <a:pPr marL="285750" indent="-285750">
              <a:buFont typeface="Wingdings" panose="05000000000000000000" charset="0"/>
              <a:buChar char="n"/>
            </a:pPr>
            <a:r>
              <a:rPr lang="en-US" altLang="zh-CN">
                <a:sym typeface="+mn-ea"/>
              </a:rPr>
              <a:t>C</a:t>
            </a:r>
            <a:r>
              <a:rPr lang="zh-CN" altLang="en-US">
                <a:sym typeface="+mn-ea"/>
              </a:rPr>
              <a:t>语言优化基本运算单元</a:t>
            </a:r>
            <a:endParaRPr lang="zh-CN" altLang="en-US"/>
          </a:p>
          <a:p>
            <a:pPr marL="285750" indent="-285750">
              <a:buFont typeface="Wingdings" panose="05000000000000000000" charset="0"/>
              <a:buChar char="n"/>
            </a:pPr>
            <a:r>
              <a:rPr lang="zh-CN" altLang="en-US">
                <a:solidFill>
                  <a:srgbClr val="FF0000"/>
                </a:solidFill>
                <a:sym typeface="+mn-ea"/>
              </a:rPr>
              <a:t>模块化</a:t>
            </a:r>
            <a:r>
              <a:rPr lang="zh-CN" altLang="en-US">
                <a:sym typeface="+mn-ea"/>
              </a:rPr>
              <a:t>、代码实现类似面向对象编程</a:t>
            </a:r>
            <a:endParaRPr lang="zh-CN" altLang="en-US"/>
          </a:p>
          <a:p>
            <a:pPr marL="285750" indent="-285750">
              <a:buFont typeface="Wingdings" panose="05000000000000000000" charset="0"/>
              <a:buChar char="n"/>
            </a:pPr>
            <a:r>
              <a:rPr lang="zh-CN" altLang="en-US">
                <a:sym typeface="+mn-ea"/>
              </a:rPr>
              <a:t>发展快！</a:t>
            </a:r>
            <a:r>
              <a:rPr lang="zh-CN" altLang="en-US">
                <a:solidFill>
                  <a:srgbClr val="FF0000"/>
                </a:solidFill>
                <a:sym typeface="+mn-ea"/>
              </a:rPr>
              <a:t>支持</a:t>
            </a:r>
            <a:r>
              <a:rPr lang="en-US" altLang="zh-CN">
                <a:solidFill>
                  <a:srgbClr val="FF0000"/>
                </a:solidFill>
                <a:sym typeface="+mn-ea"/>
              </a:rPr>
              <a:t>TPU</a:t>
            </a:r>
            <a:endParaRPr lang="en-US" altLang="zh-CN">
              <a:solidFill>
                <a:srgbClr val="FF0000"/>
              </a:solidFill>
            </a:endParaRPr>
          </a:p>
          <a:p>
            <a:pPr marL="285750" indent="-285750">
              <a:buFont typeface="Wingdings" panose="05000000000000000000" charset="0"/>
              <a:buChar char="n"/>
            </a:pPr>
            <a:r>
              <a:rPr lang="en-US" altLang="zh-CN">
                <a:solidFill>
                  <a:srgbClr val="FF0000"/>
                </a:solidFill>
                <a:sym typeface="+mn-ea"/>
              </a:rPr>
              <a:t>API</a:t>
            </a:r>
            <a:r>
              <a:rPr lang="zh-CN" altLang="en-US">
                <a:solidFill>
                  <a:srgbClr val="FF0000"/>
                </a:solidFill>
                <a:sym typeface="+mn-ea"/>
              </a:rPr>
              <a:t>稳定</a:t>
            </a:r>
            <a:r>
              <a:rPr lang="zh-CN" altLang="en-US">
                <a:sym typeface="+mn-ea"/>
              </a:rPr>
              <a:t>、不同版本兼容问题少</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2931161" y="4580890"/>
            <a:ext cx="7411085" cy="922020"/>
          </a:xfrm>
          <a:prstGeom prst="rect">
            <a:avLst/>
          </a:prstGeom>
          <a:noFill/>
        </p:spPr>
        <p:txBody>
          <a:bodyPr wrap="square" rtlCol="0" anchor="t">
            <a:spAutoFit/>
          </a:bodyPr>
          <a:lstStyle/>
          <a:p>
            <a:pPr marL="285750" indent="-285750">
              <a:buFont typeface="Wingdings" panose="05000000000000000000" charset="0"/>
              <a:buChar char="n"/>
            </a:pPr>
            <a:r>
              <a:rPr lang="zh-CN" altLang="en-US">
                <a:sym typeface="+mn-ea"/>
              </a:rPr>
              <a:t>简洁，但是没有</a:t>
            </a:r>
            <a:r>
              <a:rPr lang="en-US" altLang="zh-CN">
                <a:sym typeface="+mn-ea"/>
              </a:rPr>
              <a:t>TF-Keras</a:t>
            </a:r>
            <a:r>
              <a:rPr lang="zh-CN" altLang="en-US">
                <a:sym typeface="+mn-ea"/>
              </a:rPr>
              <a:t>框架那么简洁</a:t>
            </a:r>
            <a:endParaRPr lang="zh-CN" altLang="en-US"/>
          </a:p>
          <a:p>
            <a:pPr marL="285750" indent="-285750">
              <a:buFont typeface="Wingdings" panose="05000000000000000000" charset="0"/>
              <a:buChar char="n"/>
            </a:pPr>
            <a:r>
              <a:rPr lang="zh-CN" altLang="en-US">
                <a:sym typeface="+mn-ea"/>
              </a:rPr>
              <a:t>数据并行和大规模</a:t>
            </a:r>
            <a:r>
              <a:rPr lang="zh-CN" altLang="en-US">
                <a:solidFill>
                  <a:srgbClr val="FF0000"/>
                </a:solidFill>
                <a:sym typeface="+mn-ea"/>
              </a:rPr>
              <a:t>并行</a:t>
            </a:r>
            <a:r>
              <a:rPr lang="zh-CN" altLang="en-US">
                <a:sym typeface="+mn-ea"/>
              </a:rPr>
              <a:t>存在架构</a:t>
            </a:r>
            <a:r>
              <a:rPr lang="zh-CN" altLang="en-US">
                <a:solidFill>
                  <a:srgbClr val="FF0000"/>
                </a:solidFill>
                <a:sym typeface="+mn-ea"/>
              </a:rPr>
              <a:t>瓶颈</a:t>
            </a:r>
            <a:endParaRPr lang="zh-CN" altLang="en-US">
              <a:sym typeface="+mn-ea"/>
            </a:endParaRPr>
          </a:p>
          <a:p>
            <a:pPr marL="285750" indent="-285750">
              <a:buFont typeface="Wingdings" panose="05000000000000000000" charset="0"/>
              <a:buChar char="n"/>
            </a:pPr>
            <a:r>
              <a:rPr lang="en-US" altLang="zh-CN">
                <a:sym typeface="+mn-ea"/>
              </a:rPr>
              <a:t>TF</a:t>
            </a:r>
            <a:r>
              <a:rPr lang="zh-CN" altLang="en-US">
                <a:sym typeface="+mn-ea"/>
              </a:rPr>
              <a:t>、</a:t>
            </a:r>
            <a:r>
              <a:rPr lang="en-US" altLang="zh-CN">
                <a:sym typeface="+mn-ea"/>
              </a:rPr>
              <a:t>Oneflow</a:t>
            </a:r>
            <a:r>
              <a:rPr lang="zh-CN" altLang="en-US">
                <a:sym typeface="+mn-ea"/>
              </a:rPr>
              <a:t>在分布式下</a:t>
            </a:r>
            <a:r>
              <a:rPr lang="zh-CN" altLang="en-US">
                <a:solidFill>
                  <a:srgbClr val="FF0000"/>
                </a:solidFill>
                <a:sym typeface="+mn-ea"/>
              </a:rPr>
              <a:t>敏捷开发</a:t>
            </a:r>
            <a:r>
              <a:rPr lang="zh-CN" altLang="en-US">
                <a:sym typeface="+mn-ea"/>
              </a:rPr>
              <a:t>优势明显</a:t>
            </a:r>
            <a:endParaRPr lang="zh-CN" altLang="en-US" dirty="0">
              <a:latin typeface="微软雅黑" panose="020B0503020204020204" charset="-122"/>
              <a:ea typeface="微软雅黑" panose="020B0503020204020204" charset="-122"/>
              <a:cs typeface="微软雅黑" panose="020B0503020204020204" charset="-122"/>
            </a:endParaRPr>
          </a:p>
        </p:txBody>
      </p:sp>
      <p:cxnSp>
        <p:nvCxnSpPr>
          <p:cNvPr id="7" name="直接连接符 6"/>
          <p:cNvCxnSpPr/>
          <p:nvPr/>
        </p:nvCxnSpPr>
        <p:spPr>
          <a:xfrm flipV="1">
            <a:off x="2041526" y="4284980"/>
            <a:ext cx="8340725" cy="6604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988185" y="2990850"/>
            <a:ext cx="768350" cy="369332"/>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优 点</a:t>
            </a:r>
          </a:p>
        </p:txBody>
      </p:sp>
      <p:sp>
        <p:nvSpPr>
          <p:cNvPr id="9" name="文本框 8"/>
          <p:cNvSpPr txBox="1"/>
          <p:nvPr/>
        </p:nvSpPr>
        <p:spPr>
          <a:xfrm>
            <a:off x="1988185" y="4849495"/>
            <a:ext cx="768350" cy="369332"/>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缺 点</a:t>
            </a:r>
          </a:p>
        </p:txBody>
      </p:sp>
      <p:sp>
        <p:nvSpPr>
          <p:cNvPr id="10"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PyTorch——PyTorch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327727" y="-12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7" name="矩形 26"/>
          <p:cNvSpPr/>
          <p:nvPr/>
        </p:nvSpPr>
        <p:spPr>
          <a:xfrm>
            <a:off x="570468" y="1157268"/>
            <a:ext cx="10969387" cy="70675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数据分析方法</a:t>
            </a:r>
          </a:p>
        </p:txBody>
      </p:sp>
      <p:sp>
        <p:nvSpPr>
          <p:cNvPr id="2" name="文本框 1"/>
          <p:cNvSpPr txBox="1"/>
          <p:nvPr/>
        </p:nvSpPr>
        <p:spPr>
          <a:xfrm>
            <a:off x="1228107" y="2084550"/>
            <a:ext cx="2560320" cy="50165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665" b="1" dirty="0">
                <a:latin typeface="Times New Roman" panose="02020603050405020304" pitchFamily="18" charset="0"/>
                <a:ea typeface="微软雅黑" panose="020B0503020204020204" pitchFamily="34" charset="-122"/>
                <a:cs typeface="Times New Roman" panose="02020603050405020304" pitchFamily="18" charset="0"/>
              </a:rPr>
              <a:t>统计分析方法</a:t>
            </a:r>
          </a:p>
        </p:txBody>
      </p:sp>
      <p:sp>
        <p:nvSpPr>
          <p:cNvPr id="3" name="文本框 2"/>
          <p:cNvSpPr txBox="1"/>
          <p:nvPr/>
        </p:nvSpPr>
        <p:spPr>
          <a:xfrm>
            <a:off x="1890552" y="3168965"/>
            <a:ext cx="3390873" cy="1198880"/>
          </a:xfrm>
          <a:prstGeom prst="rect">
            <a:avLst/>
          </a:prstGeom>
          <a:noFill/>
        </p:spPr>
        <p:txBody>
          <a:bodyPr wrap="square" rtlCol="0">
            <a:spAutoFit/>
          </a:bodyPr>
          <a:lstStyle/>
          <a:p>
            <a:pPr marL="285750" indent="-285750">
              <a:lnSpc>
                <a:spcPct val="150000"/>
              </a:lnSpc>
              <a:buClr>
                <a:schemeClr val="tx1"/>
              </a:buClr>
              <a:buFont typeface="Arial" panose="020B0604020202020204" pitchFamily="34" charset="0"/>
              <a:buChar char="•"/>
            </a:pP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机器学习方法</a:t>
            </a:r>
            <a:endPar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Clr>
                <a:schemeClr val="tx1"/>
              </a:buClr>
              <a:buFont typeface="Arial" panose="020B0604020202020204" pitchFamily="34" charset="0"/>
              <a:buChar char="•"/>
            </a:pP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深度学习方法</a:t>
            </a:r>
          </a:p>
        </p:txBody>
      </p:sp>
      <p:sp>
        <p:nvSpPr>
          <p:cNvPr id="12" name="文本框 11"/>
          <p:cNvSpPr txBox="1"/>
          <p:nvPr/>
        </p:nvSpPr>
        <p:spPr>
          <a:xfrm>
            <a:off x="1228105" y="2679443"/>
            <a:ext cx="2560320" cy="50165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665" b="1" dirty="0">
                <a:latin typeface="Times New Roman" panose="02020603050405020304" pitchFamily="18" charset="0"/>
                <a:ea typeface="微软雅黑" panose="020B0503020204020204" pitchFamily="34" charset="-122"/>
                <a:cs typeface="Times New Roman" panose="02020603050405020304" pitchFamily="18" charset="0"/>
              </a:rPr>
              <a:t>人工智能方法</a:t>
            </a:r>
          </a:p>
        </p:txBody>
      </p:sp>
      <p:sp>
        <p:nvSpPr>
          <p:cNvPr id="4" name="AutoShape 2" descr="Statistical treatment of data – What, Why &amp;amp; How?? | Start School Now"/>
          <p:cNvSpPr>
            <a:spLocks noChangeAspect="1" noChangeArrowheads="1"/>
          </p:cNvSpPr>
          <p:nvPr/>
        </p:nvSpPr>
        <p:spPr bwMode="auto">
          <a:xfrm>
            <a:off x="7249160" y="27093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p>
        </p:txBody>
      </p:sp>
      <p:pic>
        <p:nvPicPr>
          <p:cNvPr id="1030" name="Picture 6" descr="Finally, progress on regulating facial recognition - Microsoft On the Issu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231" t="20733" r="33315" b="20733"/>
          <a:stretch>
            <a:fillRect/>
          </a:stretch>
        </p:blipFill>
        <p:spPr bwMode="auto">
          <a:xfrm>
            <a:off x="9455785" y="4521200"/>
            <a:ext cx="2284730" cy="2249805"/>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Machine learning in industry | ATRIA Innovation"/>
          <p:cNvPicPr>
            <a:picLocks noChangeAspect="1" noChangeArrowheads="1"/>
          </p:cNvPicPr>
          <p:nvPr/>
        </p:nvPicPr>
        <p:blipFill rotWithShape="1">
          <a:blip r:embed="rId4" cstate="print">
            <a:clrChange>
              <a:clrFrom>
                <a:srgbClr val="F4F4F4"/>
              </a:clrFrom>
              <a:clrTo>
                <a:srgbClr val="F4F4F4">
                  <a:alpha val="0"/>
                </a:srgbClr>
              </a:clrTo>
            </a:clrChange>
            <a:extLst>
              <a:ext uri="{28A0092B-C50C-407E-A947-70E740481C1C}">
                <a14:useLocalDpi xmlns:a14="http://schemas.microsoft.com/office/drawing/2010/main" val="0"/>
              </a:ext>
            </a:extLst>
          </a:blip>
          <a:srcRect t="7110" b="8020"/>
          <a:stretch>
            <a:fillRect/>
          </a:stretch>
        </p:blipFill>
        <p:spPr bwMode="auto">
          <a:xfrm>
            <a:off x="5352415" y="1324610"/>
            <a:ext cx="5353685" cy="31299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Statistical treatment of data – What, Why &amp;amp; How?? | Start School Now"/>
          <p:cNvPicPr>
            <a:picLocks noChangeAspect="1" noChangeArrowheads="1"/>
          </p:cNvPicPr>
          <p:nvPr/>
        </p:nvPicPr>
        <p:blipFill rotWithShape="1">
          <a:blip r:embed="rId5">
            <a:extLst>
              <a:ext uri="{28A0092B-C50C-407E-A947-70E740481C1C}">
                <a14:useLocalDpi xmlns:a14="http://schemas.microsoft.com/office/drawing/2010/main" val="0"/>
              </a:ext>
            </a:extLst>
          </a:blip>
          <a:srcRect l="7686" r="6064"/>
          <a:stretch>
            <a:fillRect/>
          </a:stretch>
        </p:blipFill>
        <p:spPr bwMode="auto">
          <a:xfrm>
            <a:off x="452755" y="4521516"/>
            <a:ext cx="5171681" cy="22501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美國示警AI戰略佈局落後憂中國野心- 新聞- Rti 中央廣播電臺"/>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6440" y="4521200"/>
            <a:ext cx="3376295" cy="2250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p>
        </p:txBody>
      </p:sp>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a:t>
            </a:r>
            <a:r>
              <a:rPr lang="zh-CN" altLang="en-US" sz="3600" dirty="0">
                <a:latin typeface="黑体" panose="02010609060101010101" pitchFamily="49" charset="-122"/>
                <a:ea typeface="黑体" panose="02010609060101010101" pitchFamily="49" charset="-122"/>
                <a:sym typeface="+mn-ea"/>
              </a:rPr>
              <a:t>特点</a:t>
            </a:r>
          </a:p>
        </p:txBody>
      </p:sp>
      <p:sp>
        <p:nvSpPr>
          <p:cNvPr id="7" name="文本框 6"/>
          <p:cNvSpPr txBox="1"/>
          <p:nvPr/>
        </p:nvSpPr>
        <p:spPr>
          <a:xfrm>
            <a:off x="2136776" y="1348741"/>
            <a:ext cx="7775575" cy="267652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为什么要用</a:t>
            </a:r>
            <a:r>
              <a:rPr lang="en-US" altLang="zh-CN" sz="2400" b="1" dirty="0" err="1">
                <a:latin typeface="黑体" panose="02010609060101010101" pitchFamily="49" charset="-122"/>
                <a:ea typeface="黑体" panose="02010609060101010101" pitchFamily="49" charset="-122"/>
              </a:rPr>
              <a:t>Pytorch</a:t>
            </a:r>
            <a:r>
              <a:rPr lang="en-US" altLang="zh-CN" sz="2400" b="1" dirty="0">
                <a:latin typeface="黑体" panose="02010609060101010101" pitchFamily="49" charset="-122"/>
                <a:ea typeface="黑体" panose="02010609060101010101" pitchFamily="49" charset="-122"/>
              </a:rPr>
              <a:t>?</a:t>
            </a:r>
          </a:p>
          <a:p>
            <a:pPr marL="342900" indent="-342900">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简单，适合上手</a:t>
            </a:r>
          </a:p>
          <a:p>
            <a:pPr marL="342900" indent="-342900">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模块化、模型定义视图为开发人员视图</a:t>
            </a:r>
          </a:p>
          <a:p>
            <a:pPr marL="342900" indent="-342900">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数据处理、加载</a:t>
            </a:r>
            <a:r>
              <a:rPr lang="en-US" altLang="zh-CN" sz="2400" b="1" dirty="0">
                <a:latin typeface="黑体" panose="02010609060101010101" pitchFamily="49" charset="-122"/>
                <a:ea typeface="黑体" panose="02010609060101010101" pitchFamily="49" charset="-122"/>
              </a:rPr>
              <a:t>API</a:t>
            </a:r>
            <a:r>
              <a:rPr lang="zh-CN" altLang="en-US" sz="2400" b="1" dirty="0">
                <a:latin typeface="黑体" panose="02010609060101010101" pitchFamily="49" charset="-122"/>
                <a:ea typeface="黑体" panose="02010609060101010101" pitchFamily="49" charset="-122"/>
              </a:rPr>
              <a:t>功能简洁</a:t>
            </a:r>
          </a:p>
          <a:p>
            <a:pPr marL="342900" indent="-342900">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训练、测试框架符合学习过程</a:t>
            </a:r>
          </a:p>
          <a:p>
            <a:pPr marL="342900" indent="-342900">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训练过程可视化</a:t>
            </a:r>
          </a:p>
          <a:p>
            <a:pPr marL="342900" indent="-342900">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模型高度可配置（方便调参、调整模型）</a:t>
            </a:r>
            <a:endParaRPr lang="en-US" altLang="zh-CN" sz="2400" b="1" dirty="0">
              <a:latin typeface="黑体" panose="02010609060101010101" pitchFamily="49" charset="-122"/>
              <a:ea typeface="黑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p>
        </p:txBody>
      </p:sp>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a:t>
            </a:r>
            <a:r>
              <a:rPr lang="zh-CN" altLang="en-US" sz="3600" dirty="0">
                <a:latin typeface="黑体" panose="02010609060101010101" pitchFamily="49" charset="-122"/>
                <a:ea typeface="黑体" panose="02010609060101010101" pitchFamily="49" charset="-122"/>
                <a:sym typeface="+mn-ea"/>
              </a:rPr>
              <a:t>基本类</a:t>
            </a:r>
          </a:p>
        </p:txBody>
      </p:sp>
      <p:sp>
        <p:nvSpPr>
          <p:cNvPr id="3" name="文本框 2"/>
          <p:cNvSpPr txBox="1"/>
          <p:nvPr/>
        </p:nvSpPr>
        <p:spPr>
          <a:xfrm>
            <a:off x="1854835" y="1283971"/>
            <a:ext cx="8274050" cy="5662295"/>
          </a:xfrm>
          <a:prstGeom prst="rect">
            <a:avLst/>
          </a:prstGeom>
          <a:noFill/>
        </p:spPr>
        <p:txBody>
          <a:bodyPr wrap="square" rtlCol="0">
            <a:spAutoFit/>
          </a:bodyPr>
          <a:lstStyle/>
          <a:p>
            <a:r>
              <a:rPr lang="en-US" altLang="zh-CN" sz="2400" b="1" dirty="0" err="1">
                <a:latin typeface="黑体" panose="02010609060101010101" pitchFamily="49" charset="-122"/>
                <a:ea typeface="黑体" panose="02010609060101010101" pitchFamily="49" charset="-122"/>
              </a:rPr>
              <a:t>nn.Module</a:t>
            </a:r>
            <a:r>
              <a:rPr lang="en-US" altLang="zh-CN" sz="2400" b="1" dirty="0">
                <a:latin typeface="黑体" panose="02010609060101010101" pitchFamily="49" charset="-122"/>
                <a:ea typeface="黑体" panose="02010609060101010101" pitchFamily="49" charset="-122"/>
              </a:rPr>
              <a:t>:</a:t>
            </a:r>
            <a:endParaRPr lang="en-US" altLang="zh-CN" dirty="0"/>
          </a:p>
          <a:p>
            <a:r>
              <a:rPr lang="en-US" altLang="zh-CN" dirty="0"/>
              <a:t>    </a:t>
            </a:r>
            <a:r>
              <a:rPr lang="zh-CN" altLang="en-US" sz="2000" dirty="0"/>
              <a:t>整个</a:t>
            </a:r>
            <a:r>
              <a:rPr lang="en-US" altLang="zh-CN" sz="2000" dirty="0"/>
              <a:t>PyTorch</a:t>
            </a:r>
            <a:r>
              <a:rPr lang="zh-CN" altLang="en-US" sz="2000" dirty="0"/>
              <a:t>的核心，作为其他函数的回调接口类，除初始化外，简单使用只需要重载</a:t>
            </a:r>
            <a:r>
              <a:rPr lang="en-US" altLang="zh-CN" sz="2000" dirty="0"/>
              <a:t>forward</a:t>
            </a:r>
            <a:r>
              <a:rPr lang="zh-CN" altLang="en-US" sz="2000" dirty="0"/>
              <a:t>函数。</a:t>
            </a:r>
          </a:p>
          <a:p>
            <a:endParaRPr lang="zh-CN" altLang="en-US" dirty="0"/>
          </a:p>
          <a:p>
            <a:endParaRPr lang="zh-CN" altLang="en-US" dirty="0"/>
          </a:p>
          <a:p>
            <a:r>
              <a:rPr lang="en-US" altLang="zh-CN" sz="2400" b="1" dirty="0" err="1">
                <a:latin typeface="黑体" panose="02010609060101010101" pitchFamily="49" charset="-122"/>
                <a:ea typeface="黑体" panose="02010609060101010101" pitchFamily="49" charset="-122"/>
              </a:rPr>
              <a:t>nn.Sequential</a:t>
            </a:r>
            <a:r>
              <a:rPr lang="en-US" altLang="zh-CN" sz="2400" b="1" dirty="0">
                <a:latin typeface="黑体" panose="02010609060101010101" pitchFamily="49" charset="-122"/>
                <a:ea typeface="黑体" panose="02010609060101010101" pitchFamily="49" charset="-122"/>
              </a:rPr>
              <a:t>:</a:t>
            </a:r>
          </a:p>
          <a:p>
            <a:r>
              <a:rPr lang="en-US" altLang="zh-CN" sz="2000" b="1"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序列化，堆叠</a:t>
            </a:r>
            <a:r>
              <a:rPr lang="en-US" altLang="zh-CN" sz="2000" dirty="0">
                <a:latin typeface="黑体" panose="02010609060101010101" pitchFamily="49" charset="-122"/>
                <a:ea typeface="黑体" panose="02010609060101010101" pitchFamily="49" charset="-122"/>
              </a:rPr>
              <a:t>Module</a:t>
            </a:r>
            <a:r>
              <a:rPr lang="zh-CN" altLang="en-US" sz="2000" dirty="0">
                <a:latin typeface="黑体" panose="02010609060101010101" pitchFamily="49" charset="-122"/>
                <a:ea typeface="黑体" panose="02010609060101010101" pitchFamily="49" charset="-122"/>
              </a:rPr>
              <a:t>类，</a:t>
            </a:r>
          </a:p>
          <a:p>
            <a:r>
              <a:rPr lang="zh-CN" altLang="en-US" sz="2000" dirty="0">
                <a:latin typeface="黑体" panose="02010609060101010101" pitchFamily="49" charset="-122"/>
                <a:ea typeface="黑体" panose="02010609060101010101" pitchFamily="49" charset="-122"/>
              </a:rPr>
              <a:t>使代码更加简洁、优雅。</a:t>
            </a:r>
            <a:endParaRPr lang="zh-CN" altLang="en-US" sz="2000"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zh-CN" altLang="en-US" dirty="0"/>
              <a:t>参考：</a:t>
            </a:r>
          </a:p>
          <a:p>
            <a:pPr marL="285750" indent="-285750">
              <a:buFont typeface="Arial" panose="020B0604020202020204" pitchFamily="34" charset="0"/>
              <a:buChar char="•"/>
            </a:pPr>
            <a:r>
              <a:rPr lang="en-US" altLang="zh-CN" dirty="0"/>
              <a:t>p</a:t>
            </a:r>
            <a:r>
              <a:rPr lang="zh-CN" altLang="en-US" dirty="0"/>
              <a:t>ytorch.org/docs/stable/_modules/torch/nn/modules/module.html</a:t>
            </a:r>
          </a:p>
          <a:p>
            <a:pPr marL="285750" indent="-285750">
              <a:buFont typeface="Arial" panose="020B0604020202020204" pitchFamily="34" charset="0"/>
              <a:buChar char="•"/>
            </a:pPr>
            <a:r>
              <a:rPr lang="zh-CN" altLang="en-US" dirty="0"/>
              <a:t>blog.csdn.net/qq_27825451/article/details/90550890</a:t>
            </a:r>
          </a:p>
        </p:txBody>
      </p:sp>
      <p:pic>
        <p:nvPicPr>
          <p:cNvPr id="5" name="图片 4"/>
          <p:cNvPicPr>
            <a:picLocks noChangeAspect="1"/>
          </p:cNvPicPr>
          <p:nvPr>
            <p:custDataLst>
              <p:tags r:id="rId1"/>
            </p:custDataLst>
          </p:nvPr>
        </p:nvPicPr>
        <p:blipFill>
          <a:blip r:embed="rId3"/>
          <a:stretch>
            <a:fillRect/>
          </a:stretch>
        </p:blipFill>
        <p:spPr>
          <a:xfrm>
            <a:off x="5592446" y="1988820"/>
            <a:ext cx="4467225" cy="4038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193868" y="911888"/>
            <a:ext cx="7661332" cy="5060951"/>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a:latin typeface="微软雅黑" panose="020B0503020204020204" charset="-122"/>
                <a:ea typeface="微软雅黑" panose="020B0503020204020204" charset="-122"/>
                <a:cs typeface="微软雅黑" panose="020B0503020204020204" charset="-122"/>
              </a:rPr>
              <a:t> </a:t>
            </a:r>
          </a:p>
        </p:txBody>
      </p:sp>
      <p:sp>
        <p:nvSpPr>
          <p:cNvPr id="6" name="圆角矩形 5"/>
          <p:cNvSpPr/>
          <p:nvPr/>
        </p:nvSpPr>
        <p:spPr>
          <a:xfrm>
            <a:off x="2344619" y="698502"/>
            <a:ext cx="2273300" cy="5820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微软雅黑" panose="020B0503020204020204" charset="-122"/>
                <a:ea typeface="微软雅黑" panose="020B0503020204020204" charset="-122"/>
                <a:cs typeface="微软雅黑" panose="020B0503020204020204" charset="-122"/>
              </a:rPr>
              <a:t>1.</a:t>
            </a:r>
            <a:r>
              <a:rPr kumimoji="1" lang="zh-CN" altLang="en-US" b="1" dirty="0">
                <a:latin typeface="微软雅黑" panose="020B0503020204020204" charset="-122"/>
                <a:ea typeface="微软雅黑" panose="020B0503020204020204" charset="-122"/>
                <a:cs typeface="微软雅黑" panose="020B0503020204020204" charset="-122"/>
              </a:rPr>
              <a:t>安装</a:t>
            </a:r>
            <a:r>
              <a:rPr kumimoji="1" lang="en-US" altLang="zh-CN" b="1" dirty="0">
                <a:latin typeface="微软雅黑" panose="020B0503020204020204" charset="-122"/>
                <a:ea typeface="微软雅黑" panose="020B0503020204020204" charset="-122"/>
                <a:cs typeface="微软雅黑" panose="020B0503020204020204" charset="-122"/>
              </a:rPr>
              <a:t>PyTorch</a:t>
            </a:r>
            <a:endParaRPr kumimoji="1" lang="zh-CN" altLang="en-US" b="1"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3481270" y="2195537"/>
            <a:ext cx="5355143" cy="4216539"/>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dirty="0">
                <a:latin typeface="微软雅黑" panose="020B0503020204020204" charset="-122"/>
                <a:ea typeface="微软雅黑" panose="020B0503020204020204" charset="-122"/>
                <a:cs typeface="微软雅黑" panose="020B0503020204020204" charset="-122"/>
              </a:rPr>
              <a:t>安装</a:t>
            </a:r>
            <a:r>
              <a:rPr kumimoji="1" lang="en-US" altLang="zh-CN" sz="2400" dirty="0">
                <a:latin typeface="微软雅黑" panose="020B0503020204020204" charset="-122"/>
                <a:ea typeface="微软雅黑" panose="020B0503020204020204" charset="-122"/>
                <a:cs typeface="微软雅黑" panose="020B0503020204020204" charset="-122"/>
              </a:rPr>
              <a:t>conda</a:t>
            </a:r>
            <a:r>
              <a:rPr kumimoji="1" lang="zh-CN" altLang="en-US" sz="2400" dirty="0">
                <a:latin typeface="微软雅黑" panose="020B0503020204020204" charset="-122"/>
                <a:ea typeface="微软雅黑" panose="020B0503020204020204" charset="-122"/>
                <a:cs typeface="微软雅黑" panose="020B0503020204020204" charset="-122"/>
              </a:rPr>
              <a:t>（爬虫作业中已安装）</a:t>
            </a:r>
          </a:p>
          <a:p>
            <a:pPr marL="457200" indent="-457200">
              <a:lnSpc>
                <a:spcPct val="150000"/>
              </a:lnSpc>
              <a:buFont typeface="+mj-lt"/>
              <a:buAutoNum type="arabicPeriod"/>
            </a:pPr>
            <a:r>
              <a:rPr kumimoji="1" lang="zh-CN" altLang="en-US" sz="2400" dirty="0">
                <a:latin typeface="微软雅黑" panose="020B0503020204020204" charset="-122"/>
                <a:ea typeface="微软雅黑" panose="020B0503020204020204" charset="-122"/>
                <a:cs typeface="微软雅黑" panose="020B0503020204020204" charset="-122"/>
              </a:rPr>
              <a:t>控制台调用：</a:t>
            </a:r>
            <a:endParaRPr kumimoji="1" lang="en-US" altLang="zh-CN" sz="2400" dirty="0">
              <a:latin typeface="微软雅黑" panose="020B0503020204020204" charset="-122"/>
              <a:ea typeface="微软雅黑" panose="020B0503020204020204" charset="-122"/>
              <a:cs typeface="微软雅黑" panose="020B0503020204020204" charset="-122"/>
            </a:endParaRPr>
          </a:p>
          <a:p>
            <a:pPr lvl="1" fontAlgn="ctr"/>
            <a:r>
              <a:rPr lang="en-US" altLang="zh-CN" dirty="0"/>
              <a:t>conda install </a:t>
            </a:r>
            <a:r>
              <a:rPr lang="en-US" altLang="zh-CN" dirty="0" err="1"/>
              <a:t>pytorch</a:t>
            </a:r>
            <a:r>
              <a:rPr lang="en-US" altLang="zh-CN" dirty="0"/>
              <a:t> torchvision torchaudio cudatoolkit=10.2 -c </a:t>
            </a:r>
            <a:r>
              <a:rPr lang="en-US" altLang="zh-CN" dirty="0" err="1"/>
              <a:t>pytorch</a:t>
            </a:r>
            <a:endParaRPr lang="en-US" altLang="zh-CN" dirty="0"/>
          </a:p>
          <a:p>
            <a:pPr lvl="1" fontAlgn="ctr"/>
            <a:endParaRPr kumimoji="1" lang="en-US" altLang="zh-CN" sz="2400" dirty="0">
              <a:latin typeface="微软雅黑" panose="020B0503020204020204" charset="-122"/>
              <a:ea typeface="微软雅黑" panose="020B0503020204020204" charset="-122"/>
            </a:endParaRPr>
          </a:p>
          <a:p>
            <a:pPr lvl="1" fontAlgn="ctr"/>
            <a:r>
              <a:rPr kumimoji="1" lang="zh-CN" altLang="en-US" sz="1600" dirty="0">
                <a:latin typeface="微软雅黑" panose="020B0503020204020204" charset="-122"/>
                <a:ea typeface="微软雅黑" panose="020B0503020204020204" charset="-122"/>
                <a:cs typeface="微软雅黑" panose="020B0503020204020204" charset="-122"/>
              </a:rPr>
              <a:t>其中</a:t>
            </a:r>
            <a:r>
              <a:rPr kumimoji="1" lang="en-US" altLang="zh-CN" sz="1600" dirty="0">
                <a:latin typeface="微软雅黑" panose="020B0503020204020204" charset="-122"/>
                <a:ea typeface="微软雅黑" panose="020B0503020204020204" charset="-122"/>
                <a:cs typeface="微软雅黑" panose="020B0503020204020204" charset="-122"/>
              </a:rPr>
              <a:t>-c </a:t>
            </a:r>
            <a:r>
              <a:rPr kumimoji="1" lang="en-US" altLang="zh-CN" sz="1600" dirty="0" err="1">
                <a:latin typeface="微软雅黑" panose="020B0503020204020204" charset="-122"/>
                <a:ea typeface="微软雅黑" panose="020B0503020204020204" charset="-122"/>
                <a:cs typeface="微软雅黑" panose="020B0503020204020204" charset="-122"/>
              </a:rPr>
              <a:t>pytorch</a:t>
            </a:r>
            <a:r>
              <a:rPr kumimoji="1" lang="zh-CN" altLang="en-US" sz="1600" dirty="0">
                <a:latin typeface="微软雅黑" panose="020B0503020204020204" charset="-122"/>
                <a:ea typeface="微软雅黑" panose="020B0503020204020204" charset="-122"/>
                <a:cs typeface="微软雅黑" panose="020B0503020204020204" charset="-122"/>
              </a:rPr>
              <a:t>参数表示通过</a:t>
            </a:r>
            <a:r>
              <a:rPr kumimoji="1" lang="en-US" altLang="zh-CN" sz="1600" dirty="0" err="1">
                <a:latin typeface="微软雅黑" panose="020B0503020204020204" charset="-122"/>
                <a:ea typeface="微软雅黑" panose="020B0503020204020204" charset="-122"/>
                <a:cs typeface="微软雅黑" panose="020B0503020204020204" charset="-122"/>
              </a:rPr>
              <a:t>pytorch</a:t>
            </a:r>
            <a:r>
              <a:rPr kumimoji="1" lang="zh-CN" altLang="en-US" sz="1600" dirty="0">
                <a:latin typeface="微软雅黑" panose="020B0503020204020204" charset="-122"/>
                <a:ea typeface="微软雅黑" panose="020B0503020204020204" charset="-122"/>
                <a:cs typeface="微软雅黑" panose="020B0503020204020204" charset="-122"/>
              </a:rPr>
              <a:t>官方</a:t>
            </a:r>
            <a:r>
              <a:rPr kumimoji="1" lang="en-US" altLang="zh-CN" sz="1600" dirty="0">
                <a:latin typeface="微软雅黑" panose="020B0503020204020204" charset="-122"/>
                <a:ea typeface="微软雅黑" panose="020B0503020204020204" charset="-122"/>
                <a:cs typeface="微软雅黑" panose="020B0503020204020204" charset="-122"/>
              </a:rPr>
              <a:t>channel</a:t>
            </a:r>
            <a:r>
              <a:rPr kumimoji="1" lang="zh-CN" altLang="en-US" sz="1600" dirty="0">
                <a:latin typeface="微软雅黑" panose="020B0503020204020204" charset="-122"/>
                <a:ea typeface="微软雅黑" panose="020B0503020204020204" charset="-122"/>
                <a:cs typeface="微软雅黑" panose="020B0503020204020204" charset="-122"/>
              </a:rPr>
              <a:t>安装，可换成国内镜像源</a:t>
            </a:r>
            <a:endParaRPr kumimoji="1" lang="en-US" altLang="zh-CN" sz="1600" dirty="0">
              <a:latin typeface="微软雅黑" panose="020B0503020204020204" charset="-122"/>
              <a:ea typeface="微软雅黑" panose="020B0503020204020204" charset="-122"/>
              <a:cs typeface="微软雅黑" panose="020B0503020204020204" charset="-122"/>
            </a:endParaRPr>
          </a:p>
          <a:p>
            <a:pPr lvl="1" fontAlgn="ctr"/>
            <a:endParaRPr kumimoji="1" lang="en-US" altLang="zh-CN" sz="1600" dirty="0">
              <a:latin typeface="微软雅黑" panose="020B0503020204020204" charset="-122"/>
              <a:ea typeface="微软雅黑" panose="020B0503020204020204" charset="-122"/>
              <a:cs typeface="微软雅黑" panose="020B0503020204020204" charset="-122"/>
            </a:endParaRPr>
          </a:p>
          <a:p>
            <a:pPr lvl="1" fontAlgn="ctr"/>
            <a:endParaRPr kumimoji="1" lang="en-US" altLang="zh-CN" sz="1600" dirty="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lt"/>
              <a:buAutoNum type="arabicPeriod"/>
            </a:pPr>
            <a:endParaRPr kumimoji="1" lang="zh-CN" altLang="en-US" sz="24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lt"/>
              <a:buAutoNum type="arabicPeriod"/>
            </a:pPr>
            <a:endParaRPr kumimoji="1"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a:xfrm>
            <a:off x="838200" y="1484539"/>
            <a:ext cx="10515600" cy="4351338"/>
          </a:xfrm>
        </p:spPr>
        <p:txBody>
          <a:bodyPr>
            <a:normAutofit fontScale="92500"/>
          </a:bodyPr>
          <a:lstStyle/>
          <a:p>
            <a:r>
              <a:rPr lang="en-US" altLang="zh-CN" sz="3600" dirty="0">
                <a:latin typeface="Times New Roman" panose="02020603050405020304" pitchFamily="18" charset="0"/>
                <a:cs typeface="Times New Roman" panose="02020603050405020304" pitchFamily="18" charset="0"/>
              </a:rPr>
              <a:t>conda config --add channels </a:t>
            </a:r>
            <a:r>
              <a:rPr lang="en-US" altLang="zh-CN" sz="3600" dirty="0">
                <a:latin typeface="Times New Roman" panose="02020603050405020304" pitchFamily="18" charset="0"/>
                <a:cs typeface="Times New Roman" panose="02020603050405020304" pitchFamily="18" charset="0"/>
                <a:hlinkClick r:id="rId2"/>
              </a:rPr>
              <a:t>https://mirrors.tuna.tsinghua.edu.cn/anaconda/pkgs/free/</a:t>
            </a:r>
            <a:endParaRPr lang="en-US" altLang="zh-CN" sz="3600" dirty="0">
              <a:latin typeface="Times New Roman" panose="02020603050405020304" pitchFamily="18" charset="0"/>
              <a:cs typeface="Times New Roman" panose="02020603050405020304" pitchFamily="18" charset="0"/>
            </a:endParaRPr>
          </a:p>
          <a:p>
            <a:r>
              <a:rPr lang="en-US" altLang="zh-CN" sz="3600" dirty="0">
                <a:latin typeface="Times New Roman" panose="02020603050405020304" pitchFamily="18" charset="0"/>
                <a:cs typeface="Times New Roman" panose="02020603050405020304" pitchFamily="18" charset="0"/>
              </a:rPr>
              <a:t>conda config --add channels </a:t>
            </a:r>
            <a:r>
              <a:rPr lang="en-US" altLang="zh-CN" sz="3600" dirty="0">
                <a:latin typeface="Times New Roman" panose="02020603050405020304" pitchFamily="18" charset="0"/>
                <a:cs typeface="Times New Roman" panose="02020603050405020304" pitchFamily="18" charset="0"/>
                <a:hlinkClick r:id="rId3"/>
              </a:rPr>
              <a:t>https://mirrors.tuna.tsinghua.edu.cn/anaconda/cloud/conda-forge</a:t>
            </a:r>
            <a:endParaRPr lang="en-US" altLang="zh-CN" sz="3600" dirty="0">
              <a:latin typeface="Times New Roman" panose="02020603050405020304" pitchFamily="18" charset="0"/>
              <a:cs typeface="Times New Roman" panose="02020603050405020304" pitchFamily="18" charset="0"/>
            </a:endParaRPr>
          </a:p>
          <a:p>
            <a:r>
              <a:rPr lang="en-US" altLang="zh-CN" sz="3600" dirty="0">
                <a:latin typeface="Times New Roman" panose="02020603050405020304" pitchFamily="18" charset="0"/>
                <a:cs typeface="Times New Roman" panose="02020603050405020304" pitchFamily="18" charset="0"/>
              </a:rPr>
              <a:t>conda config --add channels </a:t>
            </a:r>
            <a:r>
              <a:rPr lang="en-US" altLang="zh-CN" sz="3600" dirty="0">
                <a:latin typeface="Times New Roman" panose="02020603050405020304" pitchFamily="18" charset="0"/>
                <a:cs typeface="Times New Roman" panose="02020603050405020304" pitchFamily="18" charset="0"/>
                <a:hlinkClick r:id="rId4"/>
              </a:rPr>
              <a:t>https://mirrors.tuna.tsinghua.edu.cn/anaconda/cloud/msys2/</a:t>
            </a:r>
            <a:endParaRPr lang="en-US" altLang="zh-CN" sz="3600" dirty="0">
              <a:latin typeface="Times New Roman" panose="02020603050405020304" pitchFamily="18" charset="0"/>
              <a:cs typeface="Times New Roman" panose="02020603050405020304" pitchFamily="18" charset="0"/>
            </a:endParaRPr>
          </a:p>
          <a:p>
            <a:r>
              <a:rPr lang="en-US" altLang="zh-CN" sz="3600" dirty="0">
                <a:latin typeface="Times New Roman" panose="02020603050405020304" pitchFamily="18" charset="0"/>
                <a:cs typeface="Times New Roman" panose="02020603050405020304" pitchFamily="18" charset="0"/>
              </a:rPr>
              <a:t>conda config --set </a:t>
            </a:r>
            <a:r>
              <a:rPr lang="en-US" altLang="zh-CN" sz="3600" dirty="0" err="1">
                <a:latin typeface="Times New Roman" panose="02020603050405020304" pitchFamily="18" charset="0"/>
                <a:cs typeface="Times New Roman" panose="02020603050405020304" pitchFamily="18" charset="0"/>
              </a:rPr>
              <a:t>show_channel_urls</a:t>
            </a:r>
            <a:r>
              <a:rPr lang="en-US" altLang="zh-CN" sz="3600" dirty="0">
                <a:latin typeface="Times New Roman" panose="02020603050405020304" pitchFamily="18" charset="0"/>
                <a:cs typeface="Times New Roman" panose="02020603050405020304" pitchFamily="18" charset="0"/>
              </a:rPr>
              <a:t> yes</a:t>
            </a:r>
          </a:p>
          <a:p>
            <a:endParaRPr lang="zh-CN" altLang="en-US" sz="3600" dirty="0">
              <a:latin typeface="Times New Roman" panose="02020603050405020304" pitchFamily="18" charset="0"/>
              <a:cs typeface="Times New Roman" panose="02020603050405020304" pitchFamily="18" charset="0"/>
            </a:endParaRPr>
          </a:p>
        </p:txBody>
      </p:sp>
      <p:sp>
        <p:nvSpPr>
          <p:cNvPr id="5"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Conda</a:t>
            </a:r>
            <a:r>
              <a:rPr lang="zh-CN" altLang="en-US" sz="3600" dirty="0">
                <a:latin typeface="黑体" panose="02010609060101010101" pitchFamily="49" charset="-122"/>
                <a:ea typeface="黑体" panose="02010609060101010101" pitchFamily="49" charset="-122"/>
                <a:sym typeface="+mn-ea"/>
              </a:rPr>
              <a:t>换源（清华源）</a:t>
            </a:r>
            <a:endParaRPr lang="en-US" altLang="zh-CN" sz="3600" dirty="0">
              <a:latin typeface="黑体" panose="02010609060101010101" pitchFamily="49" charset="-122"/>
              <a:ea typeface="黑体" panose="02010609060101010101" pitchFamily="49" charset="-122"/>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a:t>
            </a:r>
            <a:endParaRPr lang="zh-CN" altLang="en-US" sz="3600"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8" name="文本框 7"/>
              <p:cNvSpPr txBox="1"/>
              <p:nvPr/>
            </p:nvSpPr>
            <p:spPr>
              <a:xfrm>
                <a:off x="2673565" y="1846570"/>
                <a:ext cx="24666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charset="0"/>
                        </a:rPr>
                        <m:t>𝑜𝑢𝑡</m:t>
                      </m:r>
                      <m:r>
                        <a:rPr kumimoji="1" lang="en-US" altLang="zh-CN" sz="2000" i="1">
                          <a:latin typeface="Cambria Math" panose="02040503050406030204" charset="0"/>
                        </a:rPr>
                        <m:t>=</m:t>
                      </m:r>
                      <m:r>
                        <a:rPr kumimoji="1" lang="en-US" altLang="zh-CN" sz="2000" i="1">
                          <a:latin typeface="Cambria Math" panose="02040503050406030204" charset="0"/>
                        </a:rPr>
                        <m:t>𝑅𝑒𝐿𝑈</m:t>
                      </m:r>
                      <m:d>
                        <m:dPr>
                          <m:ctrlPr>
                            <a:rPr kumimoji="1" lang="en-US" altLang="zh-CN" sz="2000" i="1">
                              <a:latin typeface="Cambria Math" panose="02040503050406030204" pitchFamily="18" charset="0"/>
                            </a:rPr>
                          </m:ctrlPr>
                        </m:dPr>
                        <m:e>
                          <m:r>
                            <a:rPr kumimoji="1" lang="en-US" altLang="zh-CN" sz="2000" i="1">
                              <a:latin typeface="Cambria Math" panose="02040503050406030204" charset="0"/>
                            </a:rPr>
                            <m:t>𝑊𝑋</m:t>
                          </m:r>
                          <m:r>
                            <a:rPr kumimoji="1" lang="en-US" altLang="zh-CN" sz="2000" i="1">
                              <a:latin typeface="Cambria Math" panose="02040503050406030204" charset="0"/>
                            </a:rPr>
                            <m:t>+</m:t>
                          </m:r>
                          <m:r>
                            <m:rPr>
                              <m:sty m:val="p"/>
                            </m:rPr>
                            <a:rPr kumimoji="1" lang="en-US" altLang="zh-CN" sz="2000" i="1">
                              <a:latin typeface="Cambria Math" panose="02040503050406030204" charset="0"/>
                            </a:rPr>
                            <m:t>b</m:t>
                          </m:r>
                        </m:e>
                      </m:d>
                    </m:oMath>
                  </m:oMathPara>
                </a14:m>
                <a:endParaRPr kumimoji="1" lang="zh-CN" altLang="en-US"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673565" y="1846570"/>
                <a:ext cx="2466637" cy="307777"/>
              </a:xfrm>
              <a:prstGeom prst="rect">
                <a:avLst/>
              </a:prstGeom>
              <a:blipFill>
                <a:blip r:embed="rId2"/>
                <a:stretch>
                  <a:fillRect l="-1485" b="-8000"/>
                </a:stretch>
              </a:blipFill>
            </p:spPr>
            <p:txBody>
              <a:bodyPr/>
              <a:lstStyle/>
              <a:p>
                <a:r>
                  <a:rPr lang="zh-CN" altLang="en-US">
                    <a:noFill/>
                  </a:rPr>
                  <a:t> </a:t>
                </a:r>
              </a:p>
            </p:txBody>
          </p:sp>
        </mc:Fallback>
      </mc:AlternateContent>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29272"/>
          <a:stretch>
            <a:fillRect/>
          </a:stretch>
        </p:blipFill>
        <p:spPr>
          <a:xfrm>
            <a:off x="6791326" y="1051394"/>
            <a:ext cx="2435225" cy="2574538"/>
          </a:xfrm>
          <a:prstGeom prst="rect">
            <a:avLst/>
          </a:prstGeom>
        </p:spPr>
      </p:pic>
      <p:sp>
        <p:nvSpPr>
          <p:cNvPr id="6" name="圆角矩形 5"/>
          <p:cNvSpPr/>
          <p:nvPr/>
        </p:nvSpPr>
        <p:spPr>
          <a:xfrm>
            <a:off x="1778000" y="4114800"/>
            <a:ext cx="8681720" cy="1935514"/>
          </a:xfrm>
          <a:prstGeom prst="roundRect">
            <a:avLst>
              <a:gd name="adj" fmla="val 8702"/>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如何</a:t>
            </a:r>
            <a:r>
              <a:rPr lang="zh-CN" altLang="en-US" sz="2400">
                <a:solidFill>
                  <a:srgbClr val="FF0000"/>
                </a:solidFill>
                <a:latin typeface="微软雅黑" panose="020B0503020204020204" charset="-122"/>
                <a:ea typeface="微软雅黑" panose="020B0503020204020204" charset="-122"/>
                <a:cs typeface="微软雅黑" panose="020B0503020204020204" charset="-122"/>
              </a:rPr>
              <a:t>构建该计算图？</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200" y="2338663"/>
            <a:ext cx="4127500" cy="13716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PyTorch——Import Related Package</a:t>
            </a:r>
            <a:endParaRPr lang="zh-CN" altLang="en-US" sz="3600"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12" name="文本框 11"/>
              <p:cNvSpPr txBox="1"/>
              <p:nvPr/>
            </p:nvSpPr>
            <p:spPr>
              <a:xfrm>
                <a:off x="2698965" y="1783070"/>
                <a:ext cx="24666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charset="0"/>
                        </a:rPr>
                        <m:t>𝑜𝑢𝑡</m:t>
                      </m:r>
                      <m:r>
                        <a:rPr kumimoji="1" lang="en-US" altLang="zh-CN" sz="2000" i="1">
                          <a:latin typeface="Cambria Math" panose="02040503050406030204" charset="0"/>
                        </a:rPr>
                        <m:t>=</m:t>
                      </m:r>
                      <m:r>
                        <a:rPr kumimoji="1" lang="en-US" altLang="zh-CN" sz="2000" i="1">
                          <a:latin typeface="Cambria Math" panose="02040503050406030204" charset="0"/>
                        </a:rPr>
                        <m:t>𝑅𝑒𝐿𝑈</m:t>
                      </m:r>
                      <m:d>
                        <m:dPr>
                          <m:ctrlPr>
                            <a:rPr kumimoji="1" lang="en-US" altLang="zh-CN" sz="2000" i="1">
                              <a:latin typeface="Cambria Math" panose="02040503050406030204" pitchFamily="18" charset="0"/>
                            </a:rPr>
                          </m:ctrlPr>
                        </m:dPr>
                        <m:e>
                          <m:r>
                            <a:rPr kumimoji="1" lang="en-US" altLang="zh-CN" sz="2000" i="1">
                              <a:latin typeface="Cambria Math" panose="02040503050406030204" charset="0"/>
                            </a:rPr>
                            <m:t>𝑊𝑋</m:t>
                          </m:r>
                          <m:r>
                            <a:rPr kumimoji="1" lang="en-US" altLang="zh-CN" sz="2000" i="1">
                              <a:latin typeface="Cambria Math" panose="02040503050406030204" charset="0"/>
                            </a:rPr>
                            <m:t>+</m:t>
                          </m:r>
                          <m:r>
                            <m:rPr>
                              <m:sty m:val="p"/>
                            </m:rPr>
                            <a:rPr kumimoji="1" lang="en-US" altLang="zh-CN" sz="2000" i="1">
                              <a:latin typeface="Cambria Math" panose="02040503050406030204" charset="0"/>
                            </a:rPr>
                            <m:t>b</m:t>
                          </m:r>
                        </m:e>
                      </m:d>
                    </m:oMath>
                  </m:oMathPara>
                </a14:m>
                <a:endParaRPr kumimoji="1" lang="zh-CN" altLang="en-US" sz="20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698965" y="1783070"/>
                <a:ext cx="2466637" cy="307777"/>
              </a:xfrm>
              <a:prstGeom prst="rect">
                <a:avLst/>
              </a:prstGeom>
              <a:blipFill>
                <a:blip r:embed="rId2"/>
                <a:stretch>
                  <a:fillRect l="-1485" b="-5882"/>
                </a:stretch>
              </a:blipFill>
            </p:spPr>
            <p:txBody>
              <a:bodyPr/>
              <a:lstStyle/>
              <a:p>
                <a:r>
                  <a:rPr lang="zh-CN" altLang="en-US">
                    <a:noFill/>
                  </a:rPr>
                  <a:t> </a:t>
                </a:r>
              </a:p>
            </p:txBody>
          </p:sp>
        </mc:Fallback>
      </mc:AlternateContent>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29272"/>
          <a:stretch>
            <a:fillRect/>
          </a:stretch>
        </p:blipFill>
        <p:spPr>
          <a:xfrm>
            <a:off x="2855641" y="3705860"/>
            <a:ext cx="2435225" cy="257453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0600" y="2275163"/>
            <a:ext cx="4127500" cy="1371600"/>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088" y="1441698"/>
            <a:ext cx="31623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957070" y="1451781"/>
            <a:ext cx="3024336" cy="485177"/>
          </a:xfrm>
          <a:prstGeom prst="rect">
            <a:avLst/>
          </a:prstGeom>
          <a:solidFill>
            <a:schemeClr val="accent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PyTorch——Variable</a:t>
            </a:r>
            <a:endParaRPr lang="zh-CN" altLang="en-US" sz="3600"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9" name="文本框 8"/>
              <p:cNvSpPr txBox="1"/>
              <p:nvPr/>
            </p:nvSpPr>
            <p:spPr>
              <a:xfrm>
                <a:off x="2425700" y="1896548"/>
                <a:ext cx="2438400" cy="61555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zh-CN" altLang="en-US" sz="2000" i="1">
                          <a:latin typeface="Cambria Math" panose="02040503050406030204"/>
                          <a:ea typeface="微软雅黑" panose="020B0503020204020204" charset="-122"/>
                          <a:cs typeface="微软雅黑" panose="020B0503020204020204" charset="-122"/>
                        </a:rPr>
                        <m:t>定义变量</m:t>
                      </m:r>
                      <m:r>
                        <a:rPr kumimoji="1" lang="en-US" altLang="zh-CN" sz="2000" i="1">
                          <a:latin typeface="Cambria Math" panose="02040503050406030204"/>
                          <a:ea typeface="微软雅黑" panose="020B0503020204020204" charset="-122"/>
                          <a:cs typeface="微软雅黑" panose="020B0503020204020204" charset="-122"/>
                        </a:rPr>
                        <m:t>𝑊</m:t>
                      </m:r>
                      <m:r>
                        <a:rPr kumimoji="1" lang="zh-CN" altLang="en-US" sz="2000" i="1">
                          <a:latin typeface="Cambria Math" panose="02040503050406030204"/>
                          <a:ea typeface="微软雅黑" panose="020B0503020204020204" charset="-122"/>
                          <a:cs typeface="微软雅黑" panose="020B0503020204020204" charset="-122"/>
                        </a:rPr>
                        <m:t> </m:t>
                      </m:r>
                      <m:r>
                        <a:rPr kumimoji="1" lang="en-US" altLang="zh-CN" sz="2000" i="1">
                          <a:latin typeface="Cambria Math" panose="02040503050406030204"/>
                          <a:ea typeface="微软雅黑" panose="020B0503020204020204" charset="-122"/>
                          <a:cs typeface="微软雅黑" panose="020B0503020204020204" charset="-122"/>
                        </a:rPr>
                        <m:t>𝑏</m:t>
                      </m:r>
                    </m:oMath>
                  </m:oMathPara>
                </a14:m>
                <a:endParaRPr kumimoji="1" lang="zh-CN" altLang="en-US" sz="2000" i="1" dirty="0">
                  <a:latin typeface="微软雅黑" panose="020B0503020204020204" charset="-122"/>
                  <a:ea typeface="微软雅黑" panose="020B0503020204020204" charset="-122"/>
                  <a:cs typeface="微软雅黑" panose="020B0503020204020204" charset="-122"/>
                </a:endParaRPr>
              </a:p>
              <a:p>
                <a:pPr algn="ctr"/>
                <a:r>
                  <a:rPr kumimoji="1" lang="zh-CN" altLang="en-US" sz="2000" dirty="0">
                    <a:latin typeface="微软雅黑" panose="020B0503020204020204" charset="-122"/>
                    <a:ea typeface="微软雅黑" panose="020B0503020204020204" charset="-122"/>
                    <a:cs typeface="微软雅黑" panose="020B0503020204020204" charset="-122"/>
                  </a:rPr>
                  <a:t>占位符</a:t>
                </a:r>
                <a:r>
                  <a:rPr kumimoji="1" lang="en-US" altLang="zh-CN" sz="2000" dirty="0">
                    <a:latin typeface="微软雅黑" panose="020B0503020204020204" charset="-122"/>
                    <a:ea typeface="微软雅黑" panose="020B0503020204020204" charset="-122"/>
                    <a:cs typeface="微软雅黑" panose="020B0503020204020204" charset="-122"/>
                  </a:rPr>
                  <a:t>x</a:t>
                </a:r>
                <a:endParaRPr kumimoji="1" lang="zh-CN" altLang="en-US" sz="2000" dirty="0">
                  <a:latin typeface="微软雅黑" panose="020B0503020204020204" charset="-122"/>
                  <a:ea typeface="微软雅黑" panose="020B0503020204020204" charset="-122"/>
                  <a:cs typeface="微软雅黑" panose="020B050302020402020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2425700" y="1896548"/>
                <a:ext cx="2438400" cy="615553"/>
              </a:xfrm>
              <a:prstGeom prst="rect">
                <a:avLst/>
              </a:prstGeom>
              <a:blipFill>
                <a:blip r:embed="rId2"/>
                <a:stretch>
                  <a:fillRect t="-5941" b="-24752"/>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29272"/>
          <a:stretch>
            <a:fillRect/>
          </a:stretch>
        </p:blipFill>
        <p:spPr>
          <a:xfrm>
            <a:off x="2389188" y="3429000"/>
            <a:ext cx="2435225" cy="2574538"/>
          </a:xfrm>
          <a:prstGeom prst="rect">
            <a:avLst/>
          </a:prstGeom>
        </p:spPr>
      </p:pic>
      <p:sp>
        <p:nvSpPr>
          <p:cNvPr id="3" name="圆角矩形 2"/>
          <p:cNvSpPr/>
          <p:nvPr/>
        </p:nvSpPr>
        <p:spPr>
          <a:xfrm>
            <a:off x="2273300" y="1600201"/>
            <a:ext cx="2667000" cy="1144749"/>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20925" y="1415535"/>
            <a:ext cx="340158" cy="461665"/>
          </a:xfrm>
          <a:prstGeom prst="rect">
            <a:avLst/>
          </a:prstGeom>
          <a:solidFill>
            <a:schemeClr val="bg1"/>
          </a:solidFill>
        </p:spPr>
        <p:txBody>
          <a:bodyPr wrap="none" rtlCol="0">
            <a:spAutoFit/>
          </a:bodyPr>
          <a:lstStyle/>
          <a:p>
            <a:r>
              <a:rPr kumimoji="1" lang="en-US" altLang="zh-CN" sz="2400" b="1" dirty="0">
                <a:solidFill>
                  <a:srgbClr val="FF0000"/>
                </a:solidFill>
              </a:rPr>
              <a:t>1</a:t>
            </a:r>
            <a:endParaRPr kumimoji="1" lang="zh-CN" altLang="en-US" sz="2400" b="1" dirty="0">
              <a:solidFill>
                <a:srgbClr val="FF0000"/>
              </a:solidFill>
            </a:endParaRPr>
          </a:p>
        </p:txBody>
      </p:sp>
      <p:sp>
        <p:nvSpPr>
          <p:cNvPr id="6" name="圆角矩形 5"/>
          <p:cNvSpPr/>
          <p:nvPr/>
        </p:nvSpPr>
        <p:spPr>
          <a:xfrm flipH="1">
            <a:off x="2932112" y="5339468"/>
            <a:ext cx="1758950" cy="5687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p:cNvSpPr/>
          <p:nvPr/>
        </p:nvSpPr>
        <p:spPr>
          <a:xfrm flipH="1">
            <a:off x="2622550" y="4765206"/>
            <a:ext cx="468312" cy="4789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41698"/>
            <a:ext cx="31623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p:cNvSpPr/>
          <p:nvPr/>
        </p:nvSpPr>
        <p:spPr>
          <a:xfrm>
            <a:off x="7248129" y="3789040"/>
            <a:ext cx="2785169" cy="242588"/>
          </a:xfrm>
          <a:prstGeom prst="rect">
            <a:avLst/>
          </a:prstGeom>
          <a:solidFill>
            <a:schemeClr val="accent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矩形 17"/>
          <p:cNvSpPr/>
          <p:nvPr/>
        </p:nvSpPr>
        <p:spPr>
          <a:xfrm>
            <a:off x="7248129" y="2996952"/>
            <a:ext cx="2785169" cy="242588"/>
          </a:xfrm>
          <a:prstGeom prst="rect">
            <a:avLst/>
          </a:prstGeom>
          <a:solidFill>
            <a:schemeClr val="accent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 name="TextBox 1"/>
          <p:cNvSpPr txBox="1"/>
          <p:nvPr/>
        </p:nvSpPr>
        <p:spPr>
          <a:xfrm>
            <a:off x="5611064" y="2914607"/>
            <a:ext cx="1277025" cy="369332"/>
          </a:xfrm>
          <a:prstGeom prst="rect">
            <a:avLst/>
          </a:prstGeom>
          <a:noFill/>
        </p:spPr>
        <p:txBody>
          <a:bodyPr wrap="square" rtlCol="0">
            <a:spAutoFit/>
          </a:bodyPr>
          <a:lstStyle/>
          <a:p>
            <a:r>
              <a:rPr lang="en-US" altLang="zh-CN" b="1" dirty="0"/>
              <a:t>W b</a:t>
            </a:r>
            <a:endParaRPr lang="zh-CN" altLang="en-US" b="1" dirty="0"/>
          </a:p>
        </p:txBody>
      </p:sp>
      <p:sp>
        <p:nvSpPr>
          <p:cNvPr id="19" name="TextBox 18"/>
          <p:cNvSpPr txBox="1"/>
          <p:nvPr/>
        </p:nvSpPr>
        <p:spPr>
          <a:xfrm>
            <a:off x="5807968" y="3725668"/>
            <a:ext cx="290464" cy="369332"/>
          </a:xfrm>
          <a:prstGeom prst="rect">
            <a:avLst/>
          </a:prstGeom>
          <a:noFill/>
        </p:spPr>
        <p:txBody>
          <a:bodyPr wrap="none" rtlCol="0">
            <a:spAutoFit/>
          </a:bodyPr>
          <a:lstStyle/>
          <a:p>
            <a:r>
              <a:rPr lang="en-US" altLang="zh-CN" b="1" dirty="0"/>
              <a:t>x</a:t>
            </a:r>
            <a:endParaRPr lang="zh-CN" altLang="en-US" b="1" dirty="0"/>
          </a:p>
        </p:txBody>
      </p:sp>
      <p:cxnSp>
        <p:nvCxnSpPr>
          <p:cNvPr id="21" name="直接箭头连接符 20"/>
          <p:cNvCxnSpPr>
            <a:endCxn id="2" idx="3"/>
          </p:cNvCxnSpPr>
          <p:nvPr/>
        </p:nvCxnSpPr>
        <p:spPr>
          <a:xfrm>
            <a:off x="6312024" y="3099273"/>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312024" y="3910334"/>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PyTorch——Cal_Map</a:t>
            </a:r>
            <a:endParaRPr lang="zh-CN" altLang="en-US" sz="3600"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9" name="文本框 8"/>
              <p:cNvSpPr txBox="1"/>
              <p:nvPr/>
            </p:nvSpPr>
            <p:spPr>
              <a:xfrm>
                <a:off x="2425700" y="1896548"/>
                <a:ext cx="2438400" cy="30886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zh-CN" altLang="en-US" sz="2000" i="1">
                          <a:latin typeface="Cambria Math" panose="02040503050406030204"/>
                          <a:ea typeface="微软雅黑" panose="020B0503020204020204" charset="-122"/>
                          <a:cs typeface="微软雅黑" panose="020B0503020204020204" charset="-122"/>
                        </a:rPr>
                        <m:t>定义计算图</m:t>
                      </m:r>
                    </m:oMath>
                  </m:oMathPara>
                </a14:m>
                <a:endParaRPr kumimoji="1" lang="zh-CN" altLang="en-US" sz="2000" dirty="0">
                  <a:latin typeface="微软雅黑" panose="020B0503020204020204" charset="-122"/>
                  <a:ea typeface="微软雅黑" panose="020B0503020204020204" charset="-122"/>
                  <a:cs typeface="微软雅黑" panose="020B050302020402020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2425700" y="1896548"/>
                <a:ext cx="2438400" cy="308867"/>
              </a:xfrm>
              <a:prstGeom prst="rect">
                <a:avLst/>
              </a:prstGeom>
              <a:blipFill>
                <a:blip r:embed="rId2"/>
                <a:stretch>
                  <a:fillRect t="-11765" b="-31373"/>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29272"/>
          <a:stretch>
            <a:fillRect/>
          </a:stretch>
        </p:blipFill>
        <p:spPr>
          <a:xfrm>
            <a:off x="2389188" y="3717032"/>
            <a:ext cx="2435225" cy="2574538"/>
          </a:xfrm>
          <a:prstGeom prst="rect">
            <a:avLst/>
          </a:prstGeom>
        </p:spPr>
      </p:pic>
      <p:sp>
        <p:nvSpPr>
          <p:cNvPr id="3" name="圆角矩形 2"/>
          <p:cNvSpPr/>
          <p:nvPr/>
        </p:nvSpPr>
        <p:spPr>
          <a:xfrm>
            <a:off x="2273300" y="1600201"/>
            <a:ext cx="2667000" cy="870383"/>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20925" y="1415535"/>
            <a:ext cx="340158" cy="461665"/>
          </a:xfrm>
          <a:prstGeom prst="rect">
            <a:avLst/>
          </a:prstGeom>
          <a:solidFill>
            <a:schemeClr val="bg1"/>
          </a:solidFill>
        </p:spPr>
        <p:txBody>
          <a:bodyPr wrap="none" rtlCol="0">
            <a:spAutoFit/>
          </a:bodyPr>
          <a:lstStyle/>
          <a:p>
            <a:r>
              <a:rPr kumimoji="1" lang="en-US" altLang="zh-CN" sz="2400" b="1" dirty="0">
                <a:solidFill>
                  <a:srgbClr val="FF0000"/>
                </a:solidFill>
              </a:rPr>
              <a:t>2</a:t>
            </a:r>
            <a:endParaRPr kumimoji="1" lang="zh-CN" altLang="en-US" sz="2400" b="1" dirty="0">
              <a:solidFill>
                <a:srgbClr val="FF0000"/>
              </a:solidFill>
            </a:endParaRP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41698"/>
            <a:ext cx="31623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7265220" y="4031628"/>
            <a:ext cx="2785169" cy="242588"/>
          </a:xfrm>
          <a:prstGeom prst="rect">
            <a:avLst/>
          </a:prstGeom>
          <a:solidFill>
            <a:schemeClr val="accent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PyTorch——Build Model_Imp</a:t>
            </a:r>
            <a:endParaRPr lang="zh-CN" altLang="en-US" sz="3600"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9" name="文本框 8"/>
              <p:cNvSpPr txBox="1"/>
              <p:nvPr/>
            </p:nvSpPr>
            <p:spPr>
              <a:xfrm>
                <a:off x="2425700" y="1896547"/>
                <a:ext cx="2438400" cy="31750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zh-CN" altLang="en-US" sz="2000" i="1">
                          <a:latin typeface="Cambria Math" panose="02040503050406030204" charset="0"/>
                          <a:ea typeface="MS Mincho" charset="0"/>
                          <a:cs typeface="Cambria Math" panose="02040503050406030204" charset="0"/>
                        </a:rPr>
                        <m:t>创建模型实例</m:t>
                      </m:r>
                    </m:oMath>
                  </m:oMathPara>
                </a14:m>
                <a:endParaRPr kumimoji="1" lang="zh-CN" altLang="en-US" sz="2000" dirty="0">
                  <a:latin typeface="微软雅黑" panose="020B0503020204020204" charset="-122"/>
                  <a:ea typeface="微软雅黑" panose="020B0503020204020204" charset="-122"/>
                  <a:cs typeface="微软雅黑" panose="020B050302020402020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2425700" y="1896547"/>
                <a:ext cx="2438400" cy="317500"/>
              </a:xfrm>
              <a:prstGeom prst="rect">
                <a:avLst/>
              </a:prstGeom>
              <a:blipFill>
                <a:blip r:embed="rId2"/>
                <a:stretch>
                  <a:fillRect t="-11538" b="-28846"/>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29272"/>
          <a:stretch>
            <a:fillRect/>
          </a:stretch>
        </p:blipFill>
        <p:spPr>
          <a:xfrm>
            <a:off x="2389188" y="3861048"/>
            <a:ext cx="2435225" cy="2574538"/>
          </a:xfrm>
          <a:prstGeom prst="rect">
            <a:avLst/>
          </a:prstGeom>
        </p:spPr>
      </p:pic>
      <p:sp>
        <p:nvSpPr>
          <p:cNvPr id="3" name="圆角矩形 2"/>
          <p:cNvSpPr/>
          <p:nvPr/>
        </p:nvSpPr>
        <p:spPr>
          <a:xfrm>
            <a:off x="2273300" y="1600201"/>
            <a:ext cx="2667000" cy="977900"/>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20925" y="1415535"/>
            <a:ext cx="340158" cy="461665"/>
          </a:xfrm>
          <a:prstGeom prst="rect">
            <a:avLst/>
          </a:prstGeom>
          <a:solidFill>
            <a:schemeClr val="bg1"/>
          </a:solidFill>
        </p:spPr>
        <p:txBody>
          <a:bodyPr wrap="none" rtlCol="0">
            <a:spAutoFit/>
          </a:bodyPr>
          <a:lstStyle/>
          <a:p>
            <a:r>
              <a:rPr kumimoji="1" lang="en-US" altLang="zh-CN" sz="2400" b="1" dirty="0">
                <a:solidFill>
                  <a:srgbClr val="FF0000"/>
                </a:solidFill>
              </a:rPr>
              <a:t>3</a:t>
            </a:r>
            <a:endParaRPr kumimoji="1" lang="zh-CN" altLang="en-US" sz="2400" b="1" dirty="0">
              <a:solidFill>
                <a:srgbClr val="FF0000"/>
              </a:solidFill>
            </a:endParaRP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41698"/>
            <a:ext cx="31623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7176121" y="4509120"/>
            <a:ext cx="2785169" cy="242588"/>
          </a:xfrm>
          <a:prstGeom prst="rect">
            <a:avLst/>
          </a:prstGeom>
          <a:solidFill>
            <a:schemeClr val="accent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PyTorch——Build Inputs</a:t>
            </a:r>
            <a:endParaRPr lang="zh-CN" altLang="en-US" sz="3600"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9" name="文本框 8"/>
              <p:cNvSpPr txBox="1"/>
              <p:nvPr/>
            </p:nvSpPr>
            <p:spPr>
              <a:xfrm>
                <a:off x="2387600" y="1918783"/>
                <a:ext cx="2438400" cy="30886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zh-CN" altLang="en-US" sz="2000" i="1">
                          <a:latin typeface="Cambria Math" panose="02040503050406030204"/>
                          <a:ea typeface="微软雅黑" panose="020B0503020204020204" charset="-122"/>
                          <a:cs typeface="微软雅黑" panose="020B0503020204020204" charset="-122"/>
                        </a:rPr>
                        <m:t>随机生成输入</m:t>
                      </m:r>
                    </m:oMath>
                  </m:oMathPara>
                </a14:m>
                <a:endParaRPr kumimoji="1" lang="zh-CN" altLang="en-US" sz="2000" dirty="0">
                  <a:latin typeface="微软雅黑" panose="020B0503020204020204" charset="-122"/>
                  <a:ea typeface="微软雅黑" panose="020B0503020204020204" charset="-122"/>
                  <a:cs typeface="微软雅黑" panose="020B050302020402020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2387600" y="1918783"/>
                <a:ext cx="2438400" cy="308867"/>
              </a:xfrm>
              <a:prstGeom prst="rect">
                <a:avLst/>
              </a:prstGeom>
              <a:blipFill>
                <a:blip r:embed="rId2"/>
                <a:stretch>
                  <a:fillRect t="-12000" b="-34000"/>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29272"/>
          <a:stretch>
            <a:fillRect/>
          </a:stretch>
        </p:blipFill>
        <p:spPr>
          <a:xfrm>
            <a:off x="2135561" y="3666323"/>
            <a:ext cx="2435225" cy="2574538"/>
          </a:xfrm>
          <a:prstGeom prst="rect">
            <a:avLst/>
          </a:prstGeom>
        </p:spPr>
      </p:pic>
      <p:sp>
        <p:nvSpPr>
          <p:cNvPr id="3" name="圆角矩形 2"/>
          <p:cNvSpPr/>
          <p:nvPr/>
        </p:nvSpPr>
        <p:spPr>
          <a:xfrm>
            <a:off x="2273300" y="1600201"/>
            <a:ext cx="2667000" cy="977900"/>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20925" y="1415535"/>
            <a:ext cx="340158" cy="461665"/>
          </a:xfrm>
          <a:prstGeom prst="rect">
            <a:avLst/>
          </a:prstGeom>
          <a:solidFill>
            <a:schemeClr val="bg1"/>
          </a:solidFill>
        </p:spPr>
        <p:txBody>
          <a:bodyPr wrap="none" rtlCol="0">
            <a:spAutoFit/>
          </a:bodyPr>
          <a:lstStyle/>
          <a:p>
            <a:r>
              <a:rPr kumimoji="1" lang="en-US" altLang="zh-CN" sz="2400" b="1" dirty="0">
                <a:solidFill>
                  <a:srgbClr val="FF0000"/>
                </a:solidFill>
              </a:rPr>
              <a:t>4</a:t>
            </a:r>
            <a:endParaRPr kumimoji="1" lang="zh-CN" altLang="en-US" sz="2400" b="1" dirty="0">
              <a:solidFill>
                <a:srgbClr val="FF0000"/>
              </a:solidFill>
            </a:endParaRP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41698"/>
            <a:ext cx="31623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7265219" y="4681919"/>
            <a:ext cx="2785169" cy="242588"/>
          </a:xfrm>
          <a:prstGeom prst="rect">
            <a:avLst/>
          </a:prstGeom>
          <a:solidFill>
            <a:schemeClr val="accent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fontScale="92500" lnSpcReduction="10000"/>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吕 建 成</a:t>
            </a:r>
          </a:p>
          <a:p>
            <a:pPr>
              <a:lnSpc>
                <a:spcPct val="150000"/>
              </a:lnSpc>
            </a:pP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lvjiancheng@scu.edu.cn</a:t>
            </a: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a:p>
            <a:pPr>
              <a:lnSpc>
                <a:spcPct val="150000"/>
              </a:lnSpc>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sp>
        <p:nvSpPr>
          <p:cNvPr id="2" name="标题 1"/>
          <p:cNvSpPr>
            <a:spLocks noGrp="1"/>
          </p:cNvSpPr>
          <p:nvPr>
            <p:ph type="ctrTitle"/>
          </p:nvPr>
        </p:nvSpPr>
        <p:spPr>
          <a:xfrm>
            <a:off x="1736350" y="1647432"/>
            <a:ext cx="8577060" cy="1425921"/>
          </a:xfrm>
        </p:spPr>
        <p:txBody>
          <a:bodyPr>
            <a:normAutofit/>
          </a:bodyPr>
          <a:lstStyle/>
          <a:p>
            <a:r>
              <a:rPr lang="en-US" altLang="zh-CN" sz="7200" b="1" dirty="0">
                <a:latin typeface="Times New Roman" panose="02020603050405020304" pitchFamily="18" charset="0"/>
                <a:ea typeface="Segoe UI Black" panose="020B0A02040204020203" pitchFamily="34" charset="0"/>
                <a:cs typeface="Times New Roman" panose="02020603050405020304" pitchFamily="18" charset="0"/>
              </a:rPr>
              <a:t>What Are Data</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t>6</a:t>
            </a:fld>
            <a:endParaRPr lang="zh-CN" altLang="en-US" dirty="0"/>
          </a:p>
        </p:txBody>
      </p:sp>
      <p:grpSp>
        <p:nvGrpSpPr>
          <p:cNvPr id="14" name="组合 13"/>
          <p:cNvGrpSpPr/>
          <p:nvPr/>
        </p:nvGrpSpPr>
        <p:grpSpPr>
          <a:xfrm>
            <a:off x="0" y="0"/>
            <a:ext cx="12192000" cy="6858000"/>
            <a:chOff x="0" y="0"/>
            <a:chExt cx="12192000" cy="6858000"/>
          </a:xfrm>
        </p:grpSpPr>
        <p:pic>
          <p:nvPicPr>
            <p:cNvPr id="11" name="Picture 2"/>
            <p:cNvPicPr>
              <a:picLocks noChangeAspect="1" noChangeArrowheads="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262440" y="83127"/>
              <a:ext cx="1791015" cy="84638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449774" y="2340591"/>
            <a:ext cx="6741994" cy="2197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标题 1"/>
          <p:cNvSpPr>
            <a:spLocks noGrp="1"/>
          </p:cNvSpPr>
          <p:nvPr/>
        </p:nvSpPr>
        <p:spPr>
          <a:xfrm>
            <a:off x="2597785" y="2541270"/>
            <a:ext cx="6593840" cy="19970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8800" b="1" dirty="0">
                <a:latin typeface="Times New Roman" panose="02020603050405020304" pitchFamily="18" charset="0"/>
                <a:ea typeface="微软雅黑" panose="020B0503020204020204" pitchFamily="34" charset="-122"/>
                <a:cs typeface="Times New Roman" panose="02020603050405020304" pitchFamily="18" charset="0"/>
              </a:rPr>
              <a:t>人工智能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08175" y="727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黑体" panose="02010609060101010101" pitchFamily="49" charset="-122"/>
                <a:ea typeface="黑体" panose="02010609060101010101" pitchFamily="49" charset="-122"/>
                <a:sym typeface="+mn-ea"/>
              </a:rPr>
              <a:t>PyTorch——Get Outputs</a:t>
            </a:r>
            <a:endParaRPr lang="zh-CN" altLang="en-US" sz="3600"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9" name="文本框 8"/>
              <p:cNvSpPr txBox="1"/>
              <p:nvPr/>
            </p:nvSpPr>
            <p:spPr>
              <a:xfrm>
                <a:off x="2387600" y="1918783"/>
                <a:ext cx="2438400" cy="30886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zh-CN" altLang="en-US" sz="2000" i="1">
                          <a:latin typeface="Cambria Math" panose="02040503050406030204"/>
                          <a:ea typeface="微软雅黑" panose="020B0503020204020204" charset="-122"/>
                          <a:cs typeface="微软雅黑" panose="020B0503020204020204" charset="-122"/>
                        </a:rPr>
                        <m:t>输入模型，并得到输出</m:t>
                      </m:r>
                    </m:oMath>
                  </m:oMathPara>
                </a14:m>
                <a:endParaRPr kumimoji="1" lang="zh-CN" altLang="en-US" sz="2000" dirty="0">
                  <a:latin typeface="微软雅黑" panose="020B0503020204020204" charset="-122"/>
                  <a:ea typeface="微软雅黑" panose="020B0503020204020204" charset="-122"/>
                  <a:cs typeface="微软雅黑" panose="020B050302020402020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2387600" y="1918783"/>
                <a:ext cx="2438400" cy="308867"/>
              </a:xfrm>
              <a:prstGeom prst="rect">
                <a:avLst/>
              </a:prstGeom>
              <a:blipFill>
                <a:blip r:embed="rId2"/>
                <a:stretch>
                  <a:fillRect l="-9000" t="-12000" r="-6000" b="-34000"/>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29272"/>
          <a:stretch>
            <a:fillRect/>
          </a:stretch>
        </p:blipFill>
        <p:spPr>
          <a:xfrm>
            <a:off x="2390776" y="3861048"/>
            <a:ext cx="2435225" cy="2574538"/>
          </a:xfrm>
          <a:prstGeom prst="rect">
            <a:avLst/>
          </a:prstGeom>
        </p:spPr>
      </p:pic>
      <p:sp>
        <p:nvSpPr>
          <p:cNvPr id="3" name="圆角矩形 2"/>
          <p:cNvSpPr/>
          <p:nvPr/>
        </p:nvSpPr>
        <p:spPr>
          <a:xfrm>
            <a:off x="2273300" y="1600201"/>
            <a:ext cx="2667000" cy="977900"/>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20925" y="1415535"/>
            <a:ext cx="340158" cy="461665"/>
          </a:xfrm>
          <a:prstGeom prst="rect">
            <a:avLst/>
          </a:prstGeom>
          <a:solidFill>
            <a:schemeClr val="bg1"/>
          </a:solidFill>
        </p:spPr>
        <p:txBody>
          <a:bodyPr wrap="none" rtlCol="0">
            <a:spAutoFit/>
          </a:bodyPr>
          <a:lstStyle/>
          <a:p>
            <a:r>
              <a:rPr kumimoji="1" lang="en-US" altLang="zh-CN" sz="2400" b="1" dirty="0">
                <a:solidFill>
                  <a:srgbClr val="FF0000"/>
                </a:solidFill>
              </a:rPr>
              <a:t>5</a:t>
            </a:r>
            <a:endParaRPr kumimoji="1" lang="zh-CN" altLang="en-US" sz="2400" b="1" dirty="0">
              <a:solidFill>
                <a:srgbClr val="FF0000"/>
              </a:solidFill>
            </a:endParaRP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41698"/>
            <a:ext cx="31623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7265220" y="6020561"/>
            <a:ext cx="2785169" cy="242588"/>
          </a:xfrm>
          <a:prstGeom prst="rect">
            <a:avLst/>
          </a:prstGeom>
          <a:solidFill>
            <a:schemeClr val="accent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rPr>
              <a:t>7</a:t>
            </a:fld>
            <a:endParaRPr kumimoji="1" lang="zh-CN" altLang="en-US">
              <a:solidFill>
                <a:prstClr val="black">
                  <a:tint val="75000"/>
                </a:prstClr>
              </a:solidFill>
            </a:endParaRPr>
          </a:p>
        </p:txBody>
      </p:sp>
      <p:graphicFrame>
        <p:nvGraphicFramePr>
          <p:cNvPr id="5" name="图表 4"/>
          <p:cNvGraphicFramePr/>
          <p:nvPr/>
        </p:nvGraphicFramePr>
        <p:xfrm>
          <a:off x="3225800" y="791332"/>
          <a:ext cx="777393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3727739" y="1317600"/>
            <a:ext cx="666991" cy="1015663"/>
          </a:xfrm>
          <a:prstGeom prst="rect">
            <a:avLst/>
          </a:prstGeom>
          <a:noFill/>
        </p:spPr>
        <p:txBody>
          <a:bodyPr wrap="square" rtlCol="0">
            <a:spAutoFit/>
          </a:bodyPr>
          <a:lstStyle/>
          <a:p>
            <a:r>
              <a:rPr lang="en-US" altLang="zh-CN" sz="6000" b="1" dirty="0">
                <a:solidFill>
                  <a:srgbClr val="43556C"/>
                </a:solidFill>
                <a:latin typeface="Times New Roman" panose="02020603050405020304" pitchFamily="18" charset="0"/>
                <a:cs typeface="Times New Roman" panose="02020603050405020304" pitchFamily="18" charset="0"/>
              </a:rPr>
              <a:t>1</a:t>
            </a:r>
            <a:endParaRPr lang="zh-CN" altLang="en-US" sz="6000" b="1" dirty="0">
              <a:solidFill>
                <a:srgbClr val="43556C"/>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4084752" y="2985967"/>
            <a:ext cx="666991" cy="1015663"/>
          </a:xfrm>
          <a:prstGeom prst="rect">
            <a:avLst/>
          </a:prstGeom>
          <a:noFill/>
        </p:spPr>
        <p:txBody>
          <a:bodyPr wrap="square" rtlCol="0">
            <a:spAutoFit/>
          </a:bodyPr>
          <a:lstStyle/>
          <a:p>
            <a:r>
              <a:rPr lang="en-US" altLang="zh-CN" sz="6000" b="1" dirty="0">
                <a:solidFill>
                  <a:srgbClr val="43556C"/>
                </a:solidFill>
                <a:latin typeface="Times New Roman" panose="02020603050405020304" pitchFamily="18" charset="0"/>
                <a:cs typeface="Times New Roman" panose="02020603050405020304" pitchFamily="18" charset="0"/>
              </a:rPr>
              <a:t>2</a:t>
            </a:r>
            <a:endParaRPr lang="zh-CN" altLang="en-US" sz="6000" b="1" dirty="0">
              <a:solidFill>
                <a:srgbClr val="43556C"/>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3706726" y="4597983"/>
            <a:ext cx="666991" cy="1015663"/>
          </a:xfrm>
          <a:prstGeom prst="rect">
            <a:avLst/>
          </a:prstGeom>
          <a:noFill/>
        </p:spPr>
        <p:txBody>
          <a:bodyPr wrap="square" rtlCol="0">
            <a:spAutoFit/>
          </a:bodyPr>
          <a:lstStyle/>
          <a:p>
            <a:r>
              <a:rPr lang="en-US" altLang="zh-CN" sz="6000" b="1" dirty="0">
                <a:solidFill>
                  <a:srgbClr val="43556C"/>
                </a:solidFill>
                <a:latin typeface="Times New Roman" panose="02020603050405020304" pitchFamily="18" charset="0"/>
                <a:cs typeface="Times New Roman" panose="02020603050405020304" pitchFamily="18" charset="0"/>
              </a:rPr>
              <a:t>3</a:t>
            </a:r>
            <a:endParaRPr lang="zh-CN" altLang="en-US" sz="6000" b="1" dirty="0">
              <a:solidFill>
                <a:srgbClr val="43556C"/>
              </a:solidFill>
              <a:latin typeface="Times New Roman" panose="02020603050405020304" pitchFamily="18" charset="0"/>
              <a:cs typeface="Times New Roman" panose="02020603050405020304" pitchFamily="18" charset="0"/>
            </a:endParaRPr>
          </a:p>
        </p:txBody>
      </p: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8776" r="29942"/>
          <a:stretch>
            <a:fillRect/>
          </a:stretch>
        </p:blipFill>
        <p:spPr bwMode="auto">
          <a:xfrm>
            <a:off x="337895" y="2053522"/>
            <a:ext cx="2837874" cy="2894285"/>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rPr>
              <a:t>8</a:t>
            </a:fld>
            <a:endParaRPr kumimoji="1" lang="zh-CN" altLang="en-US">
              <a:solidFill>
                <a:prstClr val="black">
                  <a:tint val="75000"/>
                </a:prstClr>
              </a:solidFill>
            </a:endParaRPr>
          </a:p>
        </p:txBody>
      </p:sp>
      <p:graphicFrame>
        <p:nvGraphicFramePr>
          <p:cNvPr id="5" name="图表 4"/>
          <p:cNvGraphicFramePr/>
          <p:nvPr/>
        </p:nvGraphicFramePr>
        <p:xfrm>
          <a:off x="3225800" y="791332"/>
          <a:ext cx="777393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3727739" y="1317600"/>
            <a:ext cx="666991" cy="1015663"/>
          </a:xfrm>
          <a:prstGeom prst="rect">
            <a:avLst/>
          </a:prstGeom>
          <a:noFill/>
        </p:spPr>
        <p:txBody>
          <a:bodyPr wrap="square" rtlCol="0">
            <a:spAutoFit/>
          </a:bodyPr>
          <a:lstStyle/>
          <a:p>
            <a:r>
              <a:rPr lang="en-US" altLang="zh-CN" sz="6000" b="1" dirty="0">
                <a:solidFill>
                  <a:srgbClr val="C00000"/>
                </a:solidFill>
                <a:latin typeface="Times New Roman" panose="02020603050405020304" pitchFamily="18" charset="0"/>
                <a:cs typeface="Times New Roman" panose="02020603050405020304" pitchFamily="18" charset="0"/>
              </a:rPr>
              <a:t>1</a:t>
            </a:r>
            <a:endParaRPr lang="zh-CN" altLang="en-US" sz="6000" b="1" dirty="0">
              <a:solidFill>
                <a:srgbClr val="C0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4084752" y="2985967"/>
            <a:ext cx="666991" cy="1015663"/>
          </a:xfrm>
          <a:prstGeom prst="rect">
            <a:avLst/>
          </a:prstGeom>
          <a:noFill/>
        </p:spPr>
        <p:txBody>
          <a:bodyPr wrap="square" rtlCol="0">
            <a:spAutoFit/>
          </a:bodyPr>
          <a:lstStyle/>
          <a:p>
            <a:r>
              <a:rPr lang="en-US" altLang="zh-CN" sz="6000" b="1" dirty="0">
                <a:solidFill>
                  <a:srgbClr val="43556C"/>
                </a:solidFill>
                <a:latin typeface="Times New Roman" panose="02020603050405020304" pitchFamily="18" charset="0"/>
                <a:cs typeface="Times New Roman" panose="02020603050405020304" pitchFamily="18" charset="0"/>
              </a:rPr>
              <a:t>2</a:t>
            </a:r>
            <a:endParaRPr lang="zh-CN" altLang="en-US" sz="6000" b="1" dirty="0">
              <a:solidFill>
                <a:srgbClr val="43556C"/>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3706726" y="4597983"/>
            <a:ext cx="666991" cy="1015663"/>
          </a:xfrm>
          <a:prstGeom prst="rect">
            <a:avLst/>
          </a:prstGeom>
          <a:noFill/>
        </p:spPr>
        <p:txBody>
          <a:bodyPr wrap="square" rtlCol="0">
            <a:spAutoFit/>
          </a:bodyPr>
          <a:lstStyle/>
          <a:p>
            <a:r>
              <a:rPr lang="en-US" altLang="zh-CN" sz="6000" b="1" dirty="0">
                <a:solidFill>
                  <a:srgbClr val="43556C"/>
                </a:solidFill>
                <a:latin typeface="Times New Roman" panose="02020603050405020304" pitchFamily="18" charset="0"/>
                <a:cs typeface="Times New Roman" panose="02020603050405020304" pitchFamily="18" charset="0"/>
              </a:rPr>
              <a:t>3</a:t>
            </a:r>
            <a:endParaRPr lang="zh-CN" altLang="en-US" sz="6000" b="1" dirty="0">
              <a:solidFill>
                <a:srgbClr val="43556C"/>
              </a:solidFill>
              <a:latin typeface="Times New Roman" panose="02020603050405020304" pitchFamily="18" charset="0"/>
              <a:cs typeface="Times New Roman" panose="02020603050405020304" pitchFamily="18" charset="0"/>
            </a:endParaRPr>
          </a:p>
        </p:txBody>
      </p: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8776" r="29942"/>
          <a:stretch>
            <a:fillRect/>
          </a:stretch>
        </p:blipFill>
        <p:spPr bwMode="auto">
          <a:xfrm>
            <a:off x="337895" y="2053522"/>
            <a:ext cx="2837874" cy="2894285"/>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39D0EDD-B17C-2247-B4A6-0F39952872C3}" type="slidenum">
              <a:rPr kumimoji="1" lang="zh-CN" altLang="en-US" smtClean="0">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rPr>
              <a:t>9</a:t>
            </a:fld>
            <a:endParaRPr kumimoji="1" lang="zh-CN" altLang="en-US">
              <a:solidFill>
                <a:prstClr val="black">
                  <a:tint val="7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图片 14"/>
          <p:cNvPicPr preferRelativeResize="0"/>
          <p:nvPr/>
        </p:nvPicPr>
        <p:blipFill>
          <a:blip r:embed="rId2" cstate="print"/>
          <a:stretch>
            <a:fillRect/>
          </a:stretch>
        </p:blipFill>
        <p:spPr>
          <a:xfrm>
            <a:off x="1885794" y="1215090"/>
            <a:ext cx="2031325" cy="2690658"/>
          </a:xfrm>
          <a:prstGeom prst="rect">
            <a:avLst/>
          </a:prstGeom>
          <a:ln>
            <a:noFill/>
          </a:ln>
          <a:effectLst/>
        </p:spPr>
      </p:pic>
      <p:sp>
        <p:nvSpPr>
          <p:cNvPr id="16" name="文本框 15"/>
          <p:cNvSpPr txBox="1"/>
          <p:nvPr/>
        </p:nvSpPr>
        <p:spPr>
          <a:xfrm>
            <a:off x="4389755" y="1256030"/>
            <a:ext cx="7175500" cy="1908175"/>
          </a:xfrm>
          <a:prstGeom prst="rect">
            <a:avLst/>
          </a:prstGeom>
          <a:noFill/>
        </p:spPr>
        <p:txBody>
          <a:bodyPr wrap="square" lIns="0" tIns="0" rIns="0" bIns="0" rtlCol="0">
            <a:spAutoFit/>
          </a:bodyPr>
          <a:lstStyle/>
          <a:p>
            <a:pPr lvl="0" algn="l">
              <a:spcBef>
                <a:spcPct val="50000"/>
              </a:spcBef>
            </a:pPr>
            <a:r>
              <a:rPr lang="zh-CN" altLang="en-US"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马文</a:t>
            </a:r>
            <a:r>
              <a:rPr lang="en-US" altLang="zh-CN"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明斯基</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(Marvin Minsky):</a:t>
            </a:r>
          </a:p>
          <a:p>
            <a:pPr lvl="0" algn="l">
              <a:spcBef>
                <a:spcPct val="50000"/>
              </a:spcBef>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Artificial Intelligence</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）就是让机器来完成那些如果由人来做则需要智能的事情的科学。</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p>
          <a:p>
            <a:endParaRPr lang="zh-CN" altLang="en-US" sz="3200" b="1" dirty="0">
              <a:solidFill>
                <a:schemeClr val="accent6"/>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7" name="文本框 16"/>
          <p:cNvSpPr txBox="1"/>
          <p:nvPr/>
        </p:nvSpPr>
        <p:spPr>
          <a:xfrm>
            <a:off x="4390057" y="2786916"/>
            <a:ext cx="5744845" cy="1118832"/>
          </a:xfrm>
          <a:prstGeom prst="rect">
            <a:avLst/>
          </a:prstGeom>
          <a:noFill/>
        </p:spPr>
        <p:txBody>
          <a:bodyPr wrap="square" lIns="0" tIns="0" rIns="0" bIns="0" rtlCol="0">
            <a:spAutoFit/>
          </a:bodyPr>
          <a:lstStyle/>
          <a:p>
            <a:pPr marL="285750" indent="-285750" algn="l">
              <a:lnSpc>
                <a:spcPct val="125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“人工智能之父” </a:t>
            </a:r>
          </a:p>
          <a:p>
            <a:pPr marL="285750" indent="-285750" algn="l">
              <a:lnSpc>
                <a:spcPct val="125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获图灵奖殊荣的第一位人工智能学者 </a:t>
            </a:r>
          </a:p>
          <a:p>
            <a:pPr marL="285750" indent="-285750">
              <a:lnSpc>
                <a:spcPct val="125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1969</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年获</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图灵奖, 1991年获IJCAI终身成就奖</a:t>
            </a:r>
          </a:p>
        </p:txBody>
      </p:sp>
      <p:sp>
        <p:nvSpPr>
          <p:cNvPr id="18" name="圆角矩形 6"/>
          <p:cNvSpPr/>
          <p:nvPr/>
        </p:nvSpPr>
        <p:spPr>
          <a:xfrm>
            <a:off x="998620" y="4472180"/>
            <a:ext cx="10061265" cy="2059571"/>
          </a:xfrm>
          <a:prstGeom prst="roundRect">
            <a:avLst>
              <a:gd name="adj" fmla="val 9746"/>
            </a:avLst>
          </a:prstGeom>
          <a:noFill/>
          <a:ln w="38100">
            <a:solidFill>
              <a:srgbClr val="435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p:cNvSpPr txBox="1"/>
          <p:nvPr/>
        </p:nvSpPr>
        <p:spPr>
          <a:xfrm>
            <a:off x="1356000" y="4241347"/>
            <a:ext cx="4627200" cy="461665"/>
          </a:xfrm>
          <a:prstGeom prst="rect">
            <a:avLst/>
          </a:prstGeom>
          <a:solidFill>
            <a:schemeClr val="bg1"/>
          </a:solidFill>
        </p:spPr>
        <p:txBody>
          <a:bodyPr wrap="square" rtlCol="0">
            <a:spAutoFit/>
          </a:bodyPr>
          <a:lstStyle/>
          <a:p>
            <a:r>
              <a:rPr kumimoji="1"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人工智能定义</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目前还没有统一的定义</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TextBox 19"/>
          <p:cNvSpPr txBox="1"/>
          <p:nvPr/>
        </p:nvSpPr>
        <p:spPr>
          <a:xfrm>
            <a:off x="1187791" y="4527612"/>
            <a:ext cx="9682922" cy="1844416"/>
          </a:xfrm>
          <a:prstGeom prst="rect">
            <a:avLst/>
          </a:prstGeom>
          <a:noFill/>
        </p:spPr>
        <p:txBody>
          <a:bodyPr wrap="square" lIns="0" tIns="0" rIns="0" bIns="0" rtlCol="0">
            <a:spAutoFit/>
          </a:bodyPr>
          <a:lstStyle/>
          <a:p>
            <a:pPr>
              <a:lnSpc>
                <a:spcPct val="190000"/>
              </a:lnSpc>
            </a:pPr>
            <a:endParaRPr lang="zh-CN" altLang="en-US" sz="6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9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一般解释：用</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人工的方法在机器（计算机）上实现的智能</a:t>
            </a:r>
            <a:endPar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9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百度百科：研究、开发用于</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模拟、延伸和扩展人的智能</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的理论、方法、技术及应用系统</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90000"/>
              </a:lnSpc>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的一门新的技术科学</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674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Artificial Intelligence (AI)?</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60,&quot;width&quot;:703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TotalTime>
  <Words>4276</Words>
  <Application>Microsoft Office PowerPoint</Application>
  <PresentationFormat>宽屏</PresentationFormat>
  <Paragraphs>672</Paragraphs>
  <Slides>60</Slides>
  <Notes>27</Notes>
  <HiddenSlides>0</HiddenSlides>
  <MMClips>3</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60</vt:i4>
      </vt:variant>
    </vt:vector>
  </HeadingPairs>
  <TitlesOfParts>
    <vt:vector size="73" baseType="lpstr">
      <vt:lpstr>Biaodian Pro Sans GB</vt:lpstr>
      <vt:lpstr>PingFang SC</vt:lpstr>
      <vt:lpstr>黑体</vt:lpstr>
      <vt:lpstr>微软雅黑</vt:lpstr>
      <vt:lpstr>Arial</vt:lpstr>
      <vt:lpstr>Arial Black</vt:lpstr>
      <vt:lpstr>Calibri</vt:lpstr>
      <vt:lpstr>Calibri Light</vt:lpstr>
      <vt:lpstr>Cambria Math</vt:lpstr>
      <vt:lpstr>Tahoma</vt:lpstr>
      <vt:lpstr>Times New Roman</vt:lpstr>
      <vt:lpstr>Wingdings</vt:lpstr>
      <vt:lpstr>Office 主题</vt:lpstr>
      <vt:lpstr>DATA SCIENCE</vt:lpstr>
      <vt:lpstr>PowerPoint 演示文稿</vt:lpstr>
      <vt:lpstr>PowerPoint 演示文稿</vt:lpstr>
      <vt:lpstr>PowerPoint 演示文稿</vt:lpstr>
      <vt:lpstr>PowerPoint 演示文稿</vt:lpstr>
      <vt:lpstr>What Are 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 </vt:lpstr>
      <vt:lpstr> </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大数据概念</dc:title>
  <dc:creator>Jiancheng Lv</dc:creator>
  <cp:lastModifiedBy>scdx</cp:lastModifiedBy>
  <cp:revision>459</cp:revision>
  <dcterms:created xsi:type="dcterms:W3CDTF">2016-07-13T07:06:00Z</dcterms:created>
  <dcterms:modified xsi:type="dcterms:W3CDTF">2021-10-09T10:27:21Z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2052-11.1.0.9995</vt:lpwstr>
  </property>
</Properties>
</file>